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82" r:id="rId8"/>
    <p:sldId id="262" r:id="rId9"/>
    <p:sldId id="281" r:id="rId10"/>
    <p:sldId id="304" r:id="rId11"/>
    <p:sldId id="283" r:id="rId12"/>
    <p:sldId id="305" r:id="rId13"/>
    <p:sldId id="264" r:id="rId14"/>
    <p:sldId id="265" r:id="rId15"/>
    <p:sldId id="284" r:id="rId16"/>
    <p:sldId id="310" r:id="rId17"/>
    <p:sldId id="266" r:id="rId18"/>
    <p:sldId id="272" r:id="rId19"/>
    <p:sldId id="290" r:id="rId20"/>
    <p:sldId id="312" r:id="rId21"/>
    <p:sldId id="311" r:id="rId22"/>
    <p:sldId id="275" r:id="rId23"/>
    <p:sldId id="303" r:id="rId24"/>
    <p:sldId id="307" r:id="rId25"/>
    <p:sldId id="286" r:id="rId26"/>
    <p:sldId id="278" r:id="rId27"/>
    <p:sldId id="308" r:id="rId28"/>
    <p:sldId id="287" r:id="rId29"/>
    <p:sldId id="309" r:id="rId30"/>
    <p:sldId id="288" r:id="rId31"/>
    <p:sldId id="268" r:id="rId32"/>
    <p:sldId id="289" r:id="rId33"/>
    <p:sldId id="285" r:id="rId34"/>
    <p:sldId id="271" r:id="rId35"/>
    <p:sldId id="269" r:id="rId36"/>
    <p:sldId id="276" r:id="rId37"/>
    <p:sldId id="291" r:id="rId38"/>
    <p:sldId id="293" r:id="rId39"/>
    <p:sldId id="292" r:id="rId40"/>
    <p:sldId id="294" r:id="rId41"/>
    <p:sldId id="295" r:id="rId42"/>
    <p:sldId id="296" r:id="rId43"/>
    <p:sldId id="299" r:id="rId44"/>
    <p:sldId id="298" r:id="rId45"/>
    <p:sldId id="301" r:id="rId46"/>
    <p:sldId id="302" r:id="rId47"/>
    <p:sldId id="280" r:id="rId48"/>
  </p:sldIdLst>
  <p:sldSz cx="10693400" cy="7556500"/>
  <p:notesSz cx="10693400" cy="7556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3"/>
    <p:restoredTop sz="94853"/>
  </p:normalViewPr>
  <p:slideViewPr>
    <p:cSldViewPr>
      <p:cViewPr varScale="1">
        <p:scale>
          <a:sx n="80" d="100"/>
          <a:sy n="80" d="100"/>
        </p:scale>
        <p:origin x="1912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FF0FB-D258-43AB-8B38-6968AD0A5E73}" type="datetimeFigureOut">
              <a:rPr lang="en-AU" smtClean="0"/>
              <a:t>28/3/20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4440B-8D61-464D-AF8E-C0C644AD8C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6181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4440B-8D61-464D-AF8E-C0C644AD8C7D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3308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4440B-8D61-464D-AF8E-C0C644AD8C7D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3416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4440B-8D61-464D-AF8E-C0C644AD8C7D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5411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4440B-8D61-464D-AF8E-C0C644AD8C7D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333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3/28/20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3/28/20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3/28/20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3/28/20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3/28/20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36961" y="402158"/>
            <a:ext cx="6619476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25021" y="1159310"/>
            <a:ext cx="8443356" cy="4373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3/28/20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hyperlink" Target="rkt,%20a%20security-minded,%20standards-based%20container%20enginecoreos.com%20&#8250;%20rkt" TargetMode="External"/><Relationship Id="rId7" Type="http://schemas.openxmlformats.org/officeDocument/2006/relationships/hyperlink" Target="https://cri-o.io/" TargetMode="External"/><Relationship Id="rId12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hyperlink" Target="https://containerd.io/" TargetMode="External"/><Relationship Id="rId5" Type="http://schemas.openxmlformats.org/officeDocument/2006/relationships/hyperlink" Target="https://linuxcontainers.org/lxd/introduction/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hyperlink" Target="https://www.docker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for-mac/install/" TargetMode="External"/><Relationship Id="rId2" Type="http://schemas.openxmlformats.org/officeDocument/2006/relationships/hyperlink" Target="https://docs.docker.com/install/linux/docker-ce/ubunt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virtualization/windowscontainers/deploy-containers/linux-containers" TargetMode="External"/><Relationship Id="rId5" Type="http://schemas.openxmlformats.org/officeDocument/2006/relationships/hyperlink" Target="https://docs.docker.com/compose/install/" TargetMode="External"/><Relationship Id="rId4" Type="http://schemas.openxmlformats.org/officeDocument/2006/relationships/hyperlink" Target="https://docs.docker.com/docker-for-windows/install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network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nginx" TargetMode="External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cr.ap-southeast-2.amazonaws.com/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docs.docker.com/engine/reference/commandline/logi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docs.docker.com/engine/reference/commandline/logou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commandline/images/" TargetMode="External"/><Relationship Id="rId2" Type="http://schemas.openxmlformats.org/officeDocument/2006/relationships/hyperlink" Target="https://docs.docker.com/engine/reference/commandline/pul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commandline/push/" TargetMode="External"/><Relationship Id="rId2" Type="http://schemas.openxmlformats.org/officeDocument/2006/relationships/hyperlink" Target="https://docs.docker.com/engine/reference/commandline/ta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commandline/start/" TargetMode="External"/><Relationship Id="rId2" Type="http://schemas.openxmlformats.org/officeDocument/2006/relationships/hyperlink" Target="https://docs.docker.com/engine/reference/commandline/creat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docs.docker.com/engine/reference/commandline/run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commandline/p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commandline/stop/" TargetMode="External"/><Relationship Id="rId2" Type="http://schemas.openxmlformats.org/officeDocument/2006/relationships/hyperlink" Target="https://docs.docker.com/engine/reference/commandline/restar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docker.com/engine/reference/commandline/rm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ocs.docker.com/engine/reference/commandline/exec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reference/commandline/volume_creat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engine/reference/builder/#cmd" TargetMode="External"/><Relationship Id="rId3" Type="http://schemas.openxmlformats.org/officeDocument/2006/relationships/hyperlink" Target="https://docs.docker.com/engine/reference/builder/#env" TargetMode="External"/><Relationship Id="rId7" Type="http://schemas.openxmlformats.org/officeDocument/2006/relationships/hyperlink" Target="https://docs.docker.com/engine/reference/builder/#entrypoint" TargetMode="External"/><Relationship Id="rId2" Type="http://schemas.openxmlformats.org/officeDocument/2006/relationships/hyperlink" Target="https://docs.docker.com/engine/reference/builder/#fr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engine/reference/builder/#run" TargetMode="External"/><Relationship Id="rId5" Type="http://schemas.openxmlformats.org/officeDocument/2006/relationships/hyperlink" Target="https://docs.docker.com/engine/reference/builder/#copy" TargetMode="External"/><Relationship Id="rId4" Type="http://schemas.openxmlformats.org/officeDocument/2006/relationships/hyperlink" Target="https://docs.docker.com/engine/reference/builder/#workdir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docs.docker.com/engine/reference/commandline/build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reference/up/" TargetMode="External"/><Relationship Id="rId2" Type="http://schemas.openxmlformats.org/officeDocument/2006/relationships/hyperlink" Target="https://docs.docker.com/compose/compose-fil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docker.com/compose/reference/down/" TargetMode="External"/><Relationship Id="rId4" Type="http://schemas.openxmlformats.org/officeDocument/2006/relationships/hyperlink" Target="https://docs.docker.com/compose/reference/stop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machin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iff"/><Relationship Id="rId5" Type="http://schemas.openxmlformats.org/officeDocument/2006/relationships/hyperlink" Target="https://docs.docker.com/machine/drivers/hyper-v/" TargetMode="External"/><Relationship Id="rId4" Type="http://schemas.openxmlformats.org/officeDocument/2006/relationships/hyperlink" Target="https://docs.docker.com/machine/reference/create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commandline/swarm_ini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commandline/swarm_ini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commandline/service_ls/" TargetMode="External"/><Relationship Id="rId2" Type="http://schemas.openxmlformats.org/officeDocument/2006/relationships/hyperlink" Target="https://docs.docker.com/engine/reference/commandline/service_creat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5" Type="http://schemas.openxmlformats.org/officeDocument/2006/relationships/image" Target="../media/image54.tiff"/><Relationship Id="rId4" Type="http://schemas.openxmlformats.org/officeDocument/2006/relationships/hyperlink" Target="https://docs.docker.com/engine/reference/commandline/service_ps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commandline/service_update" TargetMode="External"/><Relationship Id="rId2" Type="http://schemas.openxmlformats.org/officeDocument/2006/relationships/hyperlink" Target="https://docs.docker.com/engine/reference/commandline/service_scale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ysdig.com/blog/sysdig-2019-container-usage-report/" TargetMode="External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world.com/article/2915530/virtualization/containers-vs-virtual-machines-how-to-tell-which-is-the-right-choice-for-your-enterprise.html" TargetMode="External"/><Relationship Id="rId2" Type="http://schemas.openxmlformats.org/officeDocument/2006/relationships/hyperlink" Target="https://www.contino.io/insights/containers-vs-virtual-machines-which-is-a-better-fit-for-yo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693400" cy="7556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6297482" y="3719987"/>
            <a:ext cx="3960161" cy="1684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i="1" spc="-5">
                <a:latin typeface="+mj-lt"/>
                <a:ea typeface="+mj-ea"/>
                <a:cs typeface="+mj-cs"/>
              </a:rPr>
              <a:t>Containerization </a:t>
            </a:r>
            <a:r>
              <a:rPr lang="en-US" sz="4300" i="1">
                <a:latin typeface="+mj-lt"/>
                <a:ea typeface="+mj-ea"/>
                <a:cs typeface="+mj-cs"/>
              </a:rPr>
              <a:t>and</a:t>
            </a:r>
            <a:r>
              <a:rPr lang="en-US" sz="4300" i="1" spc="5">
                <a:latin typeface="+mj-lt"/>
                <a:ea typeface="+mj-ea"/>
                <a:cs typeface="+mj-cs"/>
              </a:rPr>
              <a:t> </a:t>
            </a:r>
            <a:r>
              <a:rPr lang="en-US" sz="4300" i="1">
                <a:latin typeface="+mj-lt"/>
                <a:ea typeface="+mj-ea"/>
                <a:cs typeface="+mj-cs"/>
              </a:rPr>
              <a:t>Docker</a:t>
            </a:r>
            <a:endParaRPr lang="en-US" sz="430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13869-1F45-174B-B9EB-6BB51CA1E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54" r="9411" b="-2"/>
          <a:stretch/>
        </p:blipFill>
        <p:spPr>
          <a:xfrm>
            <a:off x="660958" y="288925"/>
            <a:ext cx="6833547" cy="697865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FBBA722A-8CEF-D644-8676-E54BC630FC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31799" y="578955"/>
            <a:ext cx="2926428" cy="1826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kern="1200" spc="-1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container runtimes are in use?</a:t>
            </a:r>
            <a:endParaRPr lang="en-US" kern="1200" spc="-5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ECCF0F-9868-EF46-8F38-A860E90C1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47" y="578955"/>
            <a:ext cx="3675924" cy="4213093"/>
          </a:xfrm>
          <a:prstGeom prst="rect">
            <a:avLst/>
          </a:prstGeom>
        </p:spPr>
      </p:pic>
      <p:pic>
        <p:nvPicPr>
          <p:cNvPr id="1034" name="Picture 10" descr="Image result for rkt logo png">
            <a:hlinkClick r:id="rId3"/>
            <a:extLst>
              <a:ext uri="{FF2B5EF4-FFF2-40B4-BE49-F238E27FC236}">
                <a16:creationId xmlns:a16="http://schemas.microsoft.com/office/drawing/2014/main" id="{3D5FAAC0-CBB3-4421-B6A2-989FBB20A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5818" y="5881461"/>
            <a:ext cx="1661900" cy="69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lxd logo png">
            <a:hlinkClick r:id="rId5"/>
            <a:extLst>
              <a:ext uri="{FF2B5EF4-FFF2-40B4-BE49-F238E27FC236}">
                <a16:creationId xmlns:a16="http://schemas.microsoft.com/office/drawing/2014/main" id="{1C36557D-C227-4FFB-8559-5280A396E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055" y="5881461"/>
            <a:ext cx="1868755" cy="84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E3A4A1F5-B5A5-4043-866D-AA47BCE15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1952" y="5502988"/>
            <a:ext cx="1453285" cy="1453285"/>
          </a:xfrm>
          <a:prstGeom prst="rect">
            <a:avLst/>
          </a:prstGeom>
        </p:spPr>
      </p:pic>
      <p:pic>
        <p:nvPicPr>
          <p:cNvPr id="1032" name="Picture 8" descr="Image result for docker logo png">
            <a:hlinkClick r:id="rId9"/>
            <a:extLst>
              <a:ext uri="{FF2B5EF4-FFF2-40B4-BE49-F238E27FC236}">
                <a16:creationId xmlns:a16="http://schemas.microsoft.com/office/drawing/2014/main" id="{F27AD20B-6A5E-4893-B096-CEECBE907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2071" y="559564"/>
            <a:ext cx="1693048" cy="144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11"/>
            <a:extLst>
              <a:ext uri="{FF2B5EF4-FFF2-40B4-BE49-F238E27FC236}">
                <a16:creationId xmlns:a16="http://schemas.microsoft.com/office/drawing/2014/main" id="{A3569342-1B86-864E-8F91-B00EA8FDDE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6557" y="3427665"/>
            <a:ext cx="2305226" cy="5705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11783" y="2506151"/>
            <a:ext cx="3892870" cy="4471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Container technologies: Docker, containerd, cri-o, rkt, </a:t>
            </a:r>
            <a:r>
              <a:rPr lang="en-US" sz="3200" dirty="0" err="1"/>
              <a:t>LxD</a:t>
            </a:r>
            <a:r>
              <a:rPr lang="en-US" sz="3200" dirty="0"/>
              <a:t> ...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/>
              <a:t>Docker</a:t>
            </a:r>
            <a:r>
              <a:rPr lang="en-US" sz="3200" dirty="0"/>
              <a:t> is currently the leading software container platform 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81618" y="-1"/>
            <a:ext cx="0" cy="7556501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81618" y="2455774"/>
            <a:ext cx="2523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033154"/>
            <a:ext cx="660501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811895" y="6288061"/>
            <a:ext cx="2518833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750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46100" y="1111250"/>
            <a:ext cx="9658867" cy="57381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just"/>
            <a:r>
              <a:rPr lang="en-GB" sz="2800" dirty="0"/>
              <a:t>Container orchestration technologies provides a framework for integrating and managing containers </a:t>
            </a:r>
            <a:r>
              <a:rPr lang="en-GB" sz="2800" b="1" i="1" dirty="0"/>
              <a:t>at</a:t>
            </a:r>
            <a:r>
              <a:rPr lang="en-GB" sz="2800" dirty="0"/>
              <a:t> </a:t>
            </a:r>
            <a:r>
              <a:rPr lang="en-GB" sz="2800" b="1" i="1" dirty="0"/>
              <a:t>scale</a:t>
            </a:r>
            <a:endParaRPr lang="en-AU" sz="2800" b="1" i="1" dirty="0">
              <a:cs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AU" sz="2800" dirty="0">
              <a:latin typeface="+mj-lt"/>
              <a:cs typeface="Arial"/>
            </a:endParaRPr>
          </a:p>
          <a:p>
            <a:pPr algn="just"/>
            <a:r>
              <a:rPr lang="en-AU" sz="2800" dirty="0">
                <a:latin typeface="+mj-lt"/>
                <a:cs typeface="Arial"/>
              </a:rPr>
              <a:t>Features: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400" dirty="0">
                <a:latin typeface="+mj-lt"/>
                <a:cs typeface="Arial"/>
              </a:rPr>
              <a:t>Networking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400" dirty="0">
                <a:latin typeface="+mj-lt"/>
                <a:cs typeface="Arial"/>
              </a:rPr>
              <a:t>Scaling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400" dirty="0">
                <a:latin typeface="+mj-lt"/>
                <a:cs typeface="Arial"/>
              </a:rPr>
              <a:t>Service discovery and load balancing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400" dirty="0">
                <a:latin typeface="+mj-lt"/>
                <a:cs typeface="Arial"/>
              </a:rPr>
              <a:t>Health check and self-healing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400" dirty="0">
                <a:latin typeface="+mj-lt"/>
                <a:cs typeface="Arial"/>
              </a:rPr>
              <a:t>Security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400" dirty="0">
                <a:latin typeface="+mj-lt"/>
                <a:cs typeface="Arial"/>
              </a:rPr>
              <a:t>Rolling updates</a:t>
            </a:r>
          </a:p>
          <a:p>
            <a:pPr algn="just"/>
            <a:endParaRPr lang="en-AU" sz="2000" dirty="0">
              <a:latin typeface="+mj-lt"/>
              <a:cs typeface="Arial"/>
            </a:endParaRPr>
          </a:p>
          <a:p>
            <a:pPr algn="just"/>
            <a:r>
              <a:rPr lang="en-AU" sz="2800" dirty="0">
                <a:latin typeface="+mj-lt"/>
                <a:cs typeface="Arial"/>
              </a:rPr>
              <a:t>Goals: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400" dirty="0">
                <a:latin typeface="+mj-lt"/>
                <a:cs typeface="Arial"/>
              </a:rPr>
              <a:t>Simplify container management processes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400" dirty="0">
                <a:latin typeface="+mj-lt"/>
                <a:cs typeface="Arial"/>
              </a:rPr>
              <a:t>Help to manage availability and scaling of containers</a:t>
            </a:r>
          </a:p>
          <a:p>
            <a:pPr algn="just"/>
            <a:endParaRPr lang="en-AU" sz="2000" dirty="0">
              <a:latin typeface="+mj-lt"/>
              <a:cs typeface="Arial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BBA722A-8CEF-D644-8676-E54BC630FC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9500" y="273050"/>
            <a:ext cx="86105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3600" spc="-10" dirty="0">
                <a:latin typeface="+mj-lt"/>
              </a:rPr>
              <a:t>What are Container Orchestration Tools?</a:t>
            </a:r>
            <a:endParaRPr sz="3600" spc="-5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179E6-1F21-5543-A4EE-0D18406C10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3100" y="2406278"/>
            <a:ext cx="3397250" cy="339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79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FBBA722A-8CEF-D644-8676-E54BC630FC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1400" y="273050"/>
            <a:ext cx="86105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3600" spc="-10">
                <a:latin typeface="+mj-lt"/>
              </a:rPr>
              <a:t>Container Orchestration Tools</a:t>
            </a:r>
            <a:endParaRPr lang="en-AU" sz="3600" spc="-5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3C26B8-F538-C249-A4C1-A1F552139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58" y="3956260"/>
            <a:ext cx="7886699" cy="358968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6100" y="1111250"/>
            <a:ext cx="9658867" cy="321434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800" b="1" dirty="0">
                <a:latin typeface="+mj-lt"/>
                <a:cs typeface="Arial"/>
              </a:rPr>
              <a:t>Kubernetes and Hosted Kubernetes: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AU" sz="2400" dirty="0">
              <a:latin typeface="+mj-lt"/>
              <a:cs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800" b="1" dirty="0">
                <a:latin typeface="+mj-lt"/>
                <a:cs typeface="Arial"/>
              </a:rPr>
              <a:t>Docker SWARM / Docker Compose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AU" sz="2800" b="1" dirty="0">
              <a:latin typeface="+mj-lt"/>
              <a:cs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800" b="1" dirty="0">
                <a:latin typeface="+mj-lt"/>
                <a:cs typeface="Arial"/>
              </a:rPr>
              <a:t>Others: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AU" sz="2400" dirty="0">
                <a:latin typeface="+mj-lt"/>
                <a:cs typeface="Arial"/>
              </a:rPr>
              <a:t>OpenShift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AU" sz="2400" dirty="0">
                <a:latin typeface="+mj-lt"/>
                <a:cs typeface="Arial"/>
              </a:rPr>
              <a:t>Amazon Elastic Container Service (ECS)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AU" sz="2400" dirty="0">
                <a:latin typeface="+mj-lt"/>
                <a:cs typeface="Arial"/>
              </a:rPr>
              <a:t>Apache Mesos</a:t>
            </a:r>
          </a:p>
        </p:txBody>
      </p:sp>
    </p:spTree>
    <p:extLst>
      <p:ext uri="{BB962C8B-B14F-4D97-AF65-F5344CB8AC3E}">
        <p14:creationId xmlns:p14="http://schemas.microsoft.com/office/powerpoint/2010/main" val="167891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CAE4AE-A9DF-45AF-9A9C-1712BC634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693132" cy="7556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272060-BC98-4C91-A58F-4DFEC566C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66194" y="0"/>
            <a:ext cx="11037317" cy="7551252"/>
            <a:chOff x="-417513" y="0"/>
            <a:chExt cx="12584114" cy="6853238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BA2DCB9-0DC0-4109-B2A2-56896E35E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4A33555-1142-4AD7-8084-1A99422A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C6E4081-1A88-453E-8CCF-B97B0CE20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5B7E0935-6EE8-4C61-AED5-09B9A2A99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EB962BD6-C878-48FF-A75E-DCC7BDA3C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CABF3786-BDE1-4FE5-9967-F6B6131A2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4969707A-C75E-4F7F-A5C2-2991C654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0E293989-8389-48CD-85D3-CAEFD5E96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8DCF1E8B-9247-45E2-8641-90DA9F7D5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48DF418F-91AD-4E55-AF3B-F28FF459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EDBF35BD-D1DA-49B1-AE30-289189DAC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69198BEC-A3B6-4562-AB0F-3E7760026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9AB30D45-77AB-4323-83A2-1A637D07D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D1AD137E-7B63-434C-9D0D-5A64BB496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8B32BE2D-36DC-4BD0-952E-8FE32A70D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930295E0-AD01-4DB0-9829-AD91BED60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29807E74-6BFD-4EA7-B3F3-92C0728A7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C9EDBF49-4B87-4B6F-BEE6-DDC4A63CE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7738C468-1405-4ED9-8392-F93FA995E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F16402CF-F511-450A-8584-8C8A5B7E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85E5B49A-CFC2-4019-9BA6-528095F78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6119" y="876552"/>
            <a:ext cx="4087539" cy="157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6000" kern="1200" spc="-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</a:t>
            </a:r>
            <a:r>
              <a:rPr lang="en-US" sz="6000" kern="1200" spc="-7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spc="-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Docker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437" y="876552"/>
            <a:ext cx="5236747" cy="5783452"/>
          </a:xfrm>
          <a:prstGeom prst="rect">
            <a:avLst/>
          </a:prstGeom>
          <a:solidFill>
            <a:schemeClr val="bg1"/>
          </a:solidFill>
          <a:ln w="19050">
            <a:solidFill>
              <a:srgbClr val="1FA1C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rawing of a face&#10;&#10;Description automatically generated">
            <a:extLst>
              <a:ext uri="{FF2B5EF4-FFF2-40B4-BE49-F238E27FC236}">
                <a16:creationId xmlns:a16="http://schemas.microsoft.com/office/drawing/2014/main" id="{667FC69F-01A7-2D44-AC6C-9720F11BD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25" y="1687942"/>
            <a:ext cx="4948371" cy="4160671"/>
          </a:xfrm>
          <a:prstGeom prst="rect">
            <a:avLst/>
          </a:prstGeom>
          <a:ln w="12700"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C08767-E5D2-497B-A3E4-B9DA6A6A08D8}"/>
              </a:ext>
            </a:extLst>
          </p:cNvPr>
          <p:cNvSpPr/>
          <p:nvPr/>
        </p:nvSpPr>
        <p:spPr>
          <a:xfrm>
            <a:off x="6337622" y="3757469"/>
            <a:ext cx="4002089" cy="4052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1FA1C7"/>
              </a:buClr>
            </a:pPr>
            <a:r>
              <a:rPr lang="en-US" sz="2400" dirty="0"/>
              <a:t>“Leads the pack with a robust container platform well-suited for the enterprise”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rgbClr val="1FA1C7"/>
              </a:buClr>
            </a:pP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Forrester New Wave Enterprise Container Platform, Q4 2018 Report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5302" y="402158"/>
            <a:ext cx="14039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+mn-lt"/>
              </a:rPr>
              <a:t>Docker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9900" y="1268707"/>
            <a:ext cx="9829800" cy="47833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69900" marR="47625" indent="-457200" algn="just">
              <a:lnSpc>
                <a:spcPts val="2600"/>
              </a:lnSpc>
              <a:spcBef>
                <a:spcPts val="219"/>
              </a:spcBef>
              <a:buFont typeface="Arial" panose="020B0604020202020204" pitchFamily="34" charset="0"/>
              <a:buChar char="•"/>
            </a:pPr>
            <a:r>
              <a:rPr sz="2800" spc="114" dirty="0">
                <a:cs typeface="Arial"/>
              </a:rPr>
              <a:t>Docker </a:t>
            </a:r>
            <a:r>
              <a:rPr sz="2800" dirty="0">
                <a:cs typeface="Arial"/>
              </a:rPr>
              <a:t>is by </a:t>
            </a:r>
            <a:r>
              <a:rPr sz="2800" spc="-5" dirty="0">
                <a:cs typeface="Arial"/>
              </a:rPr>
              <a:t>far the most successful containerization technology</a:t>
            </a:r>
            <a:r>
              <a:rPr lang="en-AU" sz="2800" spc="-5" dirty="0">
                <a:cs typeface="Arial"/>
              </a:rPr>
              <a:t>.</a:t>
            </a:r>
          </a:p>
          <a:p>
            <a:pPr marL="469900" marR="47625" indent="-457200" algn="just">
              <a:lnSpc>
                <a:spcPts val="2600"/>
              </a:lnSpc>
              <a:spcBef>
                <a:spcPts val="219"/>
              </a:spcBef>
              <a:buFont typeface="Arial" panose="020B0604020202020204" pitchFamily="34" charset="0"/>
              <a:buChar char="•"/>
            </a:pPr>
            <a:endParaRPr lang="en-AU" sz="2800" spc="-5" dirty="0">
              <a:cs typeface="Arial"/>
            </a:endParaRPr>
          </a:p>
          <a:p>
            <a:pPr marL="469900" marR="47625" indent="-457200" algn="just">
              <a:lnSpc>
                <a:spcPts val="2600"/>
              </a:lnSpc>
              <a:spcBef>
                <a:spcPts val="219"/>
              </a:spcBef>
              <a:buFont typeface="Arial" panose="020B0604020202020204" pitchFamily="34" charset="0"/>
              <a:buChar char="•"/>
            </a:pPr>
            <a:r>
              <a:rPr lang="en-AU" sz="2800" spc="-5" dirty="0">
                <a:cs typeface="Arial"/>
              </a:rPr>
              <a:t>Over 3.5 million applications have been placed in Docker containers and over 37 billion containerized applications have been downloaded (March 2018, according to Docker).</a:t>
            </a:r>
          </a:p>
          <a:p>
            <a:pPr marL="469900" marR="47625" indent="-457200" algn="just">
              <a:lnSpc>
                <a:spcPts val="2600"/>
              </a:lnSpc>
              <a:spcBef>
                <a:spcPts val="219"/>
              </a:spcBef>
              <a:buFont typeface="Arial" panose="020B0604020202020204" pitchFamily="34" charset="0"/>
              <a:buChar char="•"/>
            </a:pPr>
            <a:endParaRPr lang="en-AU" sz="2800" spc="-5" dirty="0">
              <a:cs typeface="Arial"/>
            </a:endParaRPr>
          </a:p>
          <a:p>
            <a:pPr marL="469900" marR="47625" indent="-457200" algn="just">
              <a:lnSpc>
                <a:spcPts val="2600"/>
              </a:lnSpc>
              <a:spcBef>
                <a:spcPts val="219"/>
              </a:spcBef>
              <a:buFont typeface="Arial" panose="020B0604020202020204" pitchFamily="34" charset="0"/>
              <a:buChar char="•"/>
            </a:pPr>
            <a:r>
              <a:rPr lang="en-AU" sz="2800" spc="240" dirty="0">
                <a:cs typeface="Arial"/>
              </a:rPr>
              <a:t>It </a:t>
            </a:r>
            <a:r>
              <a:rPr lang="en-AU" sz="2800" dirty="0">
                <a:cs typeface="Arial"/>
              </a:rPr>
              <a:t>uses </a:t>
            </a:r>
            <a:r>
              <a:rPr lang="en-AU" sz="2800" spc="-5" dirty="0">
                <a:cs typeface="Arial"/>
              </a:rPr>
              <a:t>resource isolation features of the </a:t>
            </a:r>
            <a:r>
              <a:rPr lang="en-AU" sz="2800" dirty="0">
                <a:cs typeface="Arial"/>
              </a:rPr>
              <a:t>Linux </a:t>
            </a:r>
            <a:r>
              <a:rPr lang="en-AU" sz="2800" spc="-5" dirty="0">
                <a:cs typeface="Arial"/>
              </a:rPr>
              <a:t>kernel to allow independent “containers” to run within a single Linux instance.  </a:t>
            </a:r>
            <a:endParaRPr lang="en-AU" sz="2800" dirty="0">
              <a:cs typeface="Arial"/>
            </a:endParaRPr>
          </a:p>
          <a:p>
            <a:pPr marL="469900" marR="47625" indent="-457200" algn="just">
              <a:lnSpc>
                <a:spcPts val="2600"/>
              </a:lnSpc>
              <a:spcBef>
                <a:spcPts val="219"/>
              </a:spcBef>
              <a:buFont typeface="Arial" panose="020B0604020202020204" pitchFamily="34" charset="0"/>
              <a:buChar char="•"/>
            </a:pPr>
            <a:endParaRPr lang="en-AU" sz="2800" spc="-5" dirty="0">
              <a:cs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dirty="0">
                <a:cs typeface="Arial"/>
              </a:rPr>
              <a:t>Docker can also be installed on Mac and Windows computers. It it is deeply integrated with the macOS Hypervisor framework and Microsoft Hyper-V virtualization or LCOW. </a:t>
            </a:r>
            <a:endParaRPr sz="2800" dirty="0"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4707" y="184549"/>
            <a:ext cx="14039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+mn-lt"/>
              </a:rPr>
              <a:t>Docker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9900" y="882650"/>
            <a:ext cx="9829800" cy="4614083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57200" indent="-457200" algn="just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Microsoft have announced native support for Docker.</a:t>
            </a:r>
          </a:p>
          <a:p>
            <a:pPr marL="457200" indent="-457200" algn="just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AU" sz="2800" spc="114" dirty="0">
              <a:cs typeface="Arial"/>
            </a:endParaRPr>
          </a:p>
          <a:p>
            <a:pPr marL="457200" indent="-457200" algn="just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Native Windows apps can now be built, shipped and run in Docker containers that work on both Windows Server 2016 and Windows 10 Enterprise.</a:t>
            </a: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AU" sz="2800" spc="114" dirty="0">
              <a:cs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800" dirty="0">
                <a:cs typeface="Arial"/>
              </a:rPr>
              <a:t>Docker versions: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AU" sz="2800" dirty="0">
                <a:cs typeface="Arial"/>
              </a:rPr>
              <a:t>Docker CE (Community Edition, free)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AU" sz="2800" dirty="0">
                <a:cs typeface="Arial"/>
              </a:rPr>
              <a:t>Docker EE (Enterprise Edition, $$$, USD$750 - USD$3500+ per node per year)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AU" sz="2800" dirty="0">
              <a:cs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AU" sz="28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24C38-492A-504F-92C8-69C882B12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4616450"/>
            <a:ext cx="8534400" cy="275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4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4550" y="403775"/>
            <a:ext cx="44577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6000" dirty="0">
                <a:latin typeface="+mn-lt"/>
              </a:rPr>
              <a:t>Install </a:t>
            </a:r>
            <a:r>
              <a:rPr sz="6000" dirty="0">
                <a:latin typeface="+mn-lt"/>
              </a:rPr>
              <a:t>Docker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9900" y="1929453"/>
            <a:ext cx="9829800" cy="3906197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800" dirty="0">
                <a:cs typeface="Arial"/>
              </a:rPr>
              <a:t>How to install Docker: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AU" sz="2800" dirty="0">
                <a:cs typeface="Arial"/>
                <a:hlinkClick r:id="rId2"/>
              </a:rPr>
              <a:t>Get Docker CE for Linux (Ubuntu)</a:t>
            </a:r>
            <a:endParaRPr lang="en-AU" sz="2800" dirty="0">
              <a:cs typeface="Arial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AU" sz="2800" dirty="0">
                <a:cs typeface="Arial"/>
                <a:hlinkClick r:id="rId3"/>
              </a:rPr>
              <a:t>Get Docker CE for Mac</a:t>
            </a:r>
            <a:endParaRPr lang="en-AU" sz="2800" dirty="0">
              <a:cs typeface="Arial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AU" sz="2800" dirty="0">
                <a:cs typeface="Arial"/>
                <a:hlinkClick r:id="rId4"/>
              </a:rPr>
              <a:t>Get Docker CE for Windows</a:t>
            </a:r>
            <a:endParaRPr lang="en-AU" sz="2800" dirty="0">
              <a:cs typeface="Arial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AU" sz="2800" dirty="0">
                <a:cs typeface="Arial"/>
                <a:hlinkClick r:id="rId5"/>
              </a:rPr>
              <a:t>Get Docker Compose</a:t>
            </a:r>
            <a:endParaRPr lang="en-AU" sz="2800" dirty="0">
              <a:cs typeface="Arial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AU" sz="2800" dirty="0">
              <a:cs typeface="Arial"/>
            </a:endParaRPr>
          </a:p>
          <a:p>
            <a:r>
              <a:rPr lang="en-AU" sz="2800" dirty="0">
                <a:solidFill>
                  <a:srgbClr val="FF0000"/>
                </a:solidFill>
                <a:cs typeface="Arial"/>
              </a:rPr>
              <a:t>L</a:t>
            </a:r>
            <a:r>
              <a:rPr lang="en-AU" sz="2800" dirty="0">
                <a:cs typeface="Arial"/>
              </a:rPr>
              <a:t>inux </a:t>
            </a:r>
            <a:r>
              <a:rPr lang="en-AU" sz="2800" dirty="0">
                <a:solidFill>
                  <a:srgbClr val="FF0000"/>
                </a:solidFill>
                <a:cs typeface="Arial"/>
              </a:rPr>
              <a:t>C</a:t>
            </a:r>
            <a:r>
              <a:rPr lang="en-AU" sz="2800" dirty="0">
                <a:cs typeface="Arial"/>
              </a:rPr>
              <a:t>ontainer </a:t>
            </a:r>
            <a:r>
              <a:rPr lang="en-AU" sz="2800" dirty="0">
                <a:solidFill>
                  <a:srgbClr val="FF0000"/>
                </a:solidFill>
                <a:cs typeface="Arial"/>
              </a:rPr>
              <a:t>o</a:t>
            </a:r>
            <a:r>
              <a:rPr lang="en-AU" sz="2800" dirty="0">
                <a:cs typeface="Arial"/>
              </a:rPr>
              <a:t>n </a:t>
            </a:r>
            <a:r>
              <a:rPr lang="en-AU" sz="2800" dirty="0">
                <a:solidFill>
                  <a:srgbClr val="FF0000"/>
                </a:solidFill>
                <a:cs typeface="Arial"/>
              </a:rPr>
              <a:t>W</a:t>
            </a:r>
            <a:r>
              <a:rPr lang="en-AU" sz="2800" dirty="0">
                <a:cs typeface="Arial"/>
              </a:rPr>
              <a:t>indows: </a:t>
            </a:r>
            <a:r>
              <a:rPr lang="en-AU" sz="2800" i="1" dirty="0">
                <a:hlinkClick r:id="rId6"/>
              </a:rPr>
              <a:t>https://docs.microsoft.com/en-us/virtualization/windowscontainers/deploy-containers/linux-containers</a:t>
            </a:r>
            <a:endParaRPr lang="en-AU" sz="2800" i="1" dirty="0">
              <a:cs typeface="Arial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5E97782-D335-4A7A-A20B-526D5ADDFFFF}"/>
              </a:ext>
            </a:extLst>
          </p:cNvPr>
          <p:cNvSpPr/>
          <p:nvPr/>
        </p:nvSpPr>
        <p:spPr>
          <a:xfrm>
            <a:off x="5613400" y="3016250"/>
            <a:ext cx="228600" cy="685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DBC11-7EA3-4BD4-A36F-D8E5CDDE7CA1}"/>
              </a:ext>
            </a:extLst>
          </p:cNvPr>
          <p:cNvSpPr txBox="1"/>
          <p:nvPr/>
        </p:nvSpPr>
        <p:spPr>
          <a:xfrm>
            <a:off x="5952376" y="3035984"/>
            <a:ext cx="4696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more VirtualBox, but </a:t>
            </a:r>
            <a:r>
              <a:rPr lang="en-US" dirty="0" err="1"/>
              <a:t>LinuxKit</a:t>
            </a:r>
            <a:r>
              <a:rPr lang="en-US" dirty="0"/>
              <a:t> VM on macOS,</a:t>
            </a:r>
          </a:p>
          <a:p>
            <a:r>
              <a:rPr lang="en-US" dirty="0" err="1"/>
              <a:t>LinuxKit</a:t>
            </a:r>
            <a:r>
              <a:rPr lang="en-US" dirty="0"/>
              <a:t> VM / LCOW on Windows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561F4-6577-4CB9-B556-945D217FA07F}"/>
              </a:ext>
            </a:extLst>
          </p:cNvPr>
          <p:cNvSpPr txBox="1"/>
          <p:nvPr/>
        </p:nvSpPr>
        <p:spPr>
          <a:xfrm>
            <a:off x="6569678" y="2423757"/>
            <a:ext cx="189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 Linux kernel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3714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2588" y="196850"/>
            <a:ext cx="57689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+mn-lt"/>
              </a:rPr>
              <a:t>A </a:t>
            </a:r>
            <a:r>
              <a:rPr sz="3600" spc="-5" dirty="0">
                <a:latin typeface="+mn-lt"/>
              </a:rPr>
              <a:t>Bit of Docker</a:t>
            </a:r>
            <a:r>
              <a:rPr sz="3600" spc="-145" dirty="0">
                <a:latin typeface="+mn-lt"/>
              </a:rPr>
              <a:t> </a:t>
            </a:r>
            <a:r>
              <a:rPr sz="3600" spc="-5" dirty="0">
                <a:latin typeface="+mn-lt"/>
              </a:rPr>
              <a:t>Nomenclature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46300" y="958850"/>
            <a:ext cx="8305800" cy="640944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98450" marR="26034" indent="-285750" algn="just">
              <a:lnSpc>
                <a:spcPts val="2600"/>
              </a:lnSpc>
              <a:spcBef>
                <a:spcPts val="219"/>
              </a:spcBef>
              <a:buFont typeface="Arial" panose="020B0604020202020204" pitchFamily="34" charset="0"/>
              <a:buChar char="•"/>
            </a:pPr>
            <a:r>
              <a:rPr sz="2200" b="1" spc="75" dirty="0">
                <a:cs typeface="Arial"/>
              </a:rPr>
              <a:t>Container</a:t>
            </a:r>
            <a:r>
              <a:rPr sz="2200" spc="75" dirty="0">
                <a:cs typeface="Arial"/>
              </a:rPr>
              <a:t>: </a:t>
            </a:r>
            <a:r>
              <a:rPr sz="2200" dirty="0">
                <a:cs typeface="Arial"/>
              </a:rPr>
              <a:t>a </a:t>
            </a:r>
            <a:r>
              <a:rPr sz="2200" spc="-5" dirty="0">
                <a:cs typeface="Arial"/>
              </a:rPr>
              <a:t>process that </a:t>
            </a:r>
            <a:r>
              <a:rPr sz="2200" dirty="0">
                <a:cs typeface="Arial"/>
              </a:rPr>
              <a:t>behaves like an independent </a:t>
            </a:r>
            <a:r>
              <a:rPr sz="2200" spc="-5" dirty="0">
                <a:cs typeface="Arial"/>
              </a:rPr>
              <a:t>machine, </a:t>
            </a:r>
            <a:r>
              <a:rPr lang="en-AU" sz="2200" spc="-5" dirty="0">
                <a:cs typeface="Arial"/>
              </a:rPr>
              <a:t>it is a runtime instance of a docker image.</a:t>
            </a:r>
          </a:p>
          <a:p>
            <a:pPr marL="298450" marR="26034" indent="-285750" algn="just">
              <a:lnSpc>
                <a:spcPts val="2600"/>
              </a:lnSpc>
              <a:spcBef>
                <a:spcPts val="219"/>
              </a:spcBef>
              <a:buFont typeface="Arial" panose="020B0604020202020204" pitchFamily="34" charset="0"/>
              <a:buChar char="•"/>
            </a:pPr>
            <a:endParaRPr sz="2200" dirty="0">
              <a:cs typeface="Arial"/>
            </a:endParaRPr>
          </a:p>
          <a:p>
            <a:pPr marL="298450" marR="175260" indent="-285750" algn="just">
              <a:lnSpc>
                <a:spcPct val="99700"/>
              </a:lnSpc>
              <a:buFont typeface="Arial" panose="020B0604020202020204" pitchFamily="34" charset="0"/>
              <a:buChar char="•"/>
            </a:pPr>
            <a:r>
              <a:rPr sz="2200" b="1" spc="114" dirty="0">
                <a:cs typeface="Arial"/>
              </a:rPr>
              <a:t>Image</a:t>
            </a:r>
            <a:r>
              <a:rPr sz="2200" spc="114" dirty="0">
                <a:cs typeface="Arial"/>
              </a:rPr>
              <a:t>: </a:t>
            </a:r>
            <a:r>
              <a:rPr sz="2200" dirty="0">
                <a:cs typeface="Arial"/>
              </a:rPr>
              <a:t>a </a:t>
            </a:r>
            <a:r>
              <a:rPr sz="2200" spc="-5" dirty="0">
                <a:cs typeface="Arial"/>
              </a:rPr>
              <a:t>blueprint for </a:t>
            </a:r>
            <a:r>
              <a:rPr sz="2200" dirty="0">
                <a:cs typeface="Arial"/>
              </a:rPr>
              <a:t>a </a:t>
            </a:r>
            <a:r>
              <a:rPr sz="2200" spc="-15" dirty="0">
                <a:cs typeface="Arial"/>
              </a:rPr>
              <a:t>container</a:t>
            </a:r>
            <a:r>
              <a:rPr lang="en-AU" sz="2200" spc="-15" dirty="0">
                <a:cs typeface="Arial"/>
              </a:rPr>
              <a:t>.</a:t>
            </a:r>
          </a:p>
          <a:p>
            <a:pPr marL="298450" marR="175260" indent="-285750" algn="just">
              <a:lnSpc>
                <a:spcPct val="99700"/>
              </a:lnSpc>
              <a:buFont typeface="Arial" panose="020B0604020202020204" pitchFamily="34" charset="0"/>
              <a:buChar char="•"/>
            </a:pPr>
            <a:endParaRPr sz="2200" dirty="0">
              <a:cs typeface="Arial"/>
            </a:endParaRPr>
          </a:p>
          <a:p>
            <a:pPr marL="298450" marR="5080" indent="-285750" algn="just">
              <a:lnSpc>
                <a:spcPct val="100400"/>
              </a:lnSpc>
              <a:buFont typeface="Arial" panose="020B0604020202020204" pitchFamily="34" charset="0"/>
              <a:buChar char="•"/>
            </a:pPr>
            <a:r>
              <a:rPr sz="2200" b="1" spc="65" dirty="0">
                <a:cs typeface="Arial"/>
              </a:rPr>
              <a:t>Dockerfile</a:t>
            </a:r>
            <a:r>
              <a:rPr sz="2200" spc="65" dirty="0">
                <a:cs typeface="Arial"/>
              </a:rPr>
              <a:t>: </a:t>
            </a:r>
            <a:r>
              <a:rPr sz="2200" spc="-5" dirty="0">
                <a:cs typeface="Arial"/>
              </a:rPr>
              <a:t>the recipe to create </a:t>
            </a:r>
            <a:r>
              <a:rPr sz="2200" dirty="0">
                <a:cs typeface="Arial"/>
              </a:rPr>
              <a:t>an </a:t>
            </a:r>
            <a:r>
              <a:rPr sz="2200" spc="-5" dirty="0">
                <a:cs typeface="Arial"/>
              </a:rPr>
              <a:t>image.</a:t>
            </a:r>
            <a:endParaRPr lang="en-AU" sz="2200" spc="-5" dirty="0">
              <a:cs typeface="Arial"/>
            </a:endParaRPr>
          </a:p>
          <a:p>
            <a:pPr marL="298450" marR="5080" indent="-285750" algn="just">
              <a:lnSpc>
                <a:spcPct val="100400"/>
              </a:lnSpc>
              <a:buFont typeface="Arial" panose="020B0604020202020204" pitchFamily="34" charset="0"/>
              <a:buChar char="•"/>
            </a:pPr>
            <a:endParaRPr sz="2200" dirty="0">
              <a:cs typeface="Arial"/>
            </a:endParaRPr>
          </a:p>
          <a:p>
            <a:pPr marL="298450" marR="471170" indent="-285750" algn="just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7472045" algn="l"/>
              </a:tabLst>
            </a:pPr>
            <a:r>
              <a:rPr lang="en-AU" sz="2200" b="1" dirty="0">
                <a:cs typeface="Arial"/>
              </a:rPr>
              <a:t>Registry</a:t>
            </a:r>
            <a:r>
              <a:rPr sz="2200" dirty="0">
                <a:cs typeface="Arial"/>
              </a:rPr>
              <a:t>:</a:t>
            </a:r>
            <a:r>
              <a:rPr sz="2200" spc="-5" dirty="0">
                <a:cs typeface="Arial"/>
              </a:rPr>
              <a:t> </a:t>
            </a:r>
            <a:r>
              <a:rPr sz="2200" dirty="0">
                <a:cs typeface="Arial"/>
              </a:rPr>
              <a:t>a </a:t>
            </a:r>
            <a:r>
              <a:rPr lang="en-AU" sz="2200" dirty="0">
                <a:cs typeface="Arial"/>
              </a:rPr>
              <a:t>hosted service containing </a:t>
            </a:r>
            <a:r>
              <a:rPr lang="en-AU" sz="2200" spc="-5" dirty="0">
                <a:cs typeface="Arial"/>
              </a:rPr>
              <a:t>repositories</a:t>
            </a:r>
            <a:r>
              <a:rPr sz="2200" spc="-5" dirty="0">
                <a:cs typeface="Arial"/>
              </a:rPr>
              <a:t> </a:t>
            </a:r>
            <a:r>
              <a:rPr sz="2200" dirty="0">
                <a:cs typeface="Arial"/>
              </a:rPr>
              <a:t>of</a:t>
            </a:r>
            <a:r>
              <a:rPr sz="2200" spc="-5" dirty="0">
                <a:cs typeface="Arial"/>
              </a:rPr>
              <a:t> </a:t>
            </a:r>
            <a:r>
              <a:rPr sz="2200" dirty="0">
                <a:cs typeface="Arial"/>
              </a:rPr>
              <a:t>i</a:t>
            </a:r>
            <a:r>
              <a:rPr sz="2200" spc="-5" dirty="0">
                <a:cs typeface="Arial"/>
              </a:rPr>
              <a:t>m</a:t>
            </a:r>
            <a:r>
              <a:rPr sz="2200" dirty="0">
                <a:cs typeface="Arial"/>
              </a:rPr>
              <a:t>ages</a:t>
            </a:r>
            <a:r>
              <a:rPr lang="en-AU" sz="2200" dirty="0">
                <a:cs typeface="Arial"/>
              </a:rPr>
              <a:t>.</a:t>
            </a:r>
            <a:r>
              <a:rPr sz="2200" spc="-5" dirty="0">
                <a:cs typeface="Arial"/>
              </a:rPr>
              <a:t> </a:t>
            </a:r>
            <a:r>
              <a:rPr lang="en-AU" sz="2200" spc="-5" dirty="0">
                <a:cs typeface="Arial"/>
              </a:rPr>
              <a:t>E.g., the</a:t>
            </a:r>
            <a:r>
              <a:rPr sz="2200" spc="-5" dirty="0">
                <a:cs typeface="Arial"/>
              </a:rPr>
              <a:t> </a:t>
            </a:r>
            <a:r>
              <a:rPr sz="2200" dirty="0">
                <a:cs typeface="Arial"/>
              </a:rPr>
              <a:t>Docker </a:t>
            </a:r>
            <a:r>
              <a:rPr sz="2200" spc="-5" dirty="0">
                <a:cs typeface="Arial"/>
              </a:rPr>
              <a:t>Hub</a:t>
            </a:r>
            <a:r>
              <a:rPr sz="2200" spc="0" dirty="0">
                <a:cs typeface="Arial"/>
              </a:rPr>
              <a:t> </a:t>
            </a:r>
            <a:r>
              <a:rPr sz="2200" spc="-10" dirty="0">
                <a:cs typeface="Arial"/>
              </a:rPr>
              <a:t>(</a:t>
            </a:r>
            <a:r>
              <a:rPr sz="2200" u="sng" spc="-10" dirty="0">
                <a:solidFill>
                  <a:srgbClr val="3333CC"/>
                </a:solidFill>
                <a:uFill>
                  <a:solidFill>
                    <a:srgbClr val="434DD6"/>
                  </a:solidFill>
                </a:uFill>
                <a:cs typeface="Arial"/>
                <a:hlinkClick r:id="rId2"/>
              </a:rPr>
              <a:t>https://hub.docker.com</a:t>
            </a:r>
            <a:r>
              <a:rPr sz="2200" spc="-10" dirty="0">
                <a:cs typeface="Arial"/>
              </a:rPr>
              <a:t>)</a:t>
            </a:r>
            <a:endParaRPr lang="en-AU" sz="2200" spc="-10" dirty="0">
              <a:cs typeface="Arial"/>
            </a:endParaRPr>
          </a:p>
          <a:p>
            <a:pPr marL="298450" marR="471170" indent="-285750" algn="just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7472045" algn="l"/>
              </a:tabLst>
            </a:pPr>
            <a:endParaRPr lang="en-AU" sz="2200" spc="-10" dirty="0">
              <a:cs typeface="Arial"/>
            </a:endParaRPr>
          </a:p>
          <a:p>
            <a:pPr marL="298450" marR="471170" indent="-285750" algn="just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7472045" algn="l"/>
              </a:tabLst>
            </a:pPr>
            <a:r>
              <a:rPr lang="en-AU" sz="2200" b="1" spc="-10" dirty="0">
                <a:cs typeface="Arial"/>
              </a:rPr>
              <a:t>Repository:</a:t>
            </a:r>
            <a:r>
              <a:rPr lang="en-AU" sz="2200" spc="-10" dirty="0">
                <a:cs typeface="Arial"/>
              </a:rPr>
              <a:t> is a sets of Docker images.</a:t>
            </a:r>
          </a:p>
          <a:p>
            <a:pPr marL="298450" marR="471170" indent="-285750" algn="just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7472045" algn="l"/>
              </a:tabLst>
            </a:pPr>
            <a:endParaRPr lang="en-AU" sz="2200" spc="-10" dirty="0">
              <a:cs typeface="Arial"/>
            </a:endParaRPr>
          </a:p>
          <a:p>
            <a:pPr marL="298450" marR="471170" indent="-285750" algn="just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7472045" algn="l"/>
              </a:tabLst>
            </a:pPr>
            <a:r>
              <a:rPr lang="en-AU" sz="2200" b="1" spc="-10" dirty="0">
                <a:cs typeface="Arial"/>
              </a:rPr>
              <a:t>Tag: </a:t>
            </a:r>
            <a:r>
              <a:rPr lang="en-AU" sz="2200" spc="-10" dirty="0">
                <a:cs typeface="Arial"/>
              </a:rPr>
              <a:t>a label applied to a Docker image in a repository.</a:t>
            </a:r>
          </a:p>
          <a:p>
            <a:pPr marL="298450" marR="471170" indent="-285750" algn="just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7472045" algn="l"/>
              </a:tabLst>
            </a:pPr>
            <a:endParaRPr lang="en-AU" sz="2200" spc="-10" dirty="0">
              <a:cs typeface="Arial"/>
            </a:endParaRPr>
          </a:p>
          <a:p>
            <a:pPr marL="298450" marR="471170" indent="-285750" algn="just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7472045" algn="l"/>
              </a:tabLst>
            </a:pPr>
            <a:r>
              <a:rPr lang="en-AU" sz="2200" b="1" spc="-10" dirty="0">
                <a:cs typeface="Arial"/>
              </a:rPr>
              <a:t>Docker Compose</a:t>
            </a:r>
            <a:r>
              <a:rPr lang="en-AU" sz="2200" spc="-10" dirty="0">
                <a:cs typeface="Arial"/>
              </a:rPr>
              <a:t>: Compose is a tool for defining and running multi-containers Docker applications. </a:t>
            </a:r>
          </a:p>
          <a:p>
            <a:pPr marL="298450" marR="471170" indent="-285750" algn="just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7472045" algn="l"/>
              </a:tabLst>
            </a:pPr>
            <a:endParaRPr lang="en-AU" sz="2200" spc="-10" dirty="0">
              <a:cs typeface="Arial"/>
            </a:endParaRPr>
          </a:p>
          <a:p>
            <a:pPr marL="298450" marR="471170" indent="-285750" algn="just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7472045" algn="l"/>
              </a:tabLst>
            </a:pPr>
            <a:r>
              <a:rPr lang="en-AU" sz="2200" b="1" spc="-10" dirty="0">
                <a:cs typeface="Arial"/>
              </a:rPr>
              <a:t>Docker SWARM:</a:t>
            </a:r>
            <a:r>
              <a:rPr lang="en-AU" sz="2200" spc="-10" dirty="0">
                <a:cs typeface="Arial"/>
              </a:rPr>
              <a:t> a standalone native clustering / orchestration tool for Docker.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8D0D3-0F60-164C-8515-16D0606384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1263650"/>
            <a:ext cx="1765300" cy="1078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23F3EA-FB9E-6247-82A1-5BD0A6E432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1" y="2787650"/>
            <a:ext cx="1540678" cy="1738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F92C90-C5A4-D442-A0FB-ED2B6EB1CF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911" y="4678620"/>
            <a:ext cx="1917700" cy="2641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700" y="196850"/>
            <a:ext cx="47243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600" spc="-5" dirty="0">
                <a:latin typeface="+mn-lt"/>
              </a:rPr>
              <a:t>Manage Data in Docker</a:t>
            </a:r>
            <a:endParaRPr sz="3600" spc="-40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9900" y="1023768"/>
            <a:ext cx="9677400" cy="510203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marR="461645" indent="-285750" algn="just">
              <a:lnSpc>
                <a:spcPct val="997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AU" sz="2800" spc="-5" dirty="0">
                <a:cs typeface="Arial"/>
              </a:rPr>
              <a:t>By default, data inside a Docker container won’t be persisted when a container is no longer exist.</a:t>
            </a:r>
          </a:p>
          <a:p>
            <a:pPr marL="298450" marR="461645" indent="-285750" algn="just">
              <a:lnSpc>
                <a:spcPct val="997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AU" sz="2800" spc="-5" dirty="0">
              <a:cs typeface="Arial"/>
            </a:endParaRPr>
          </a:p>
          <a:p>
            <a:pPr marL="298450" marR="461645" indent="-285750" algn="just">
              <a:lnSpc>
                <a:spcPct val="997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AU" sz="2800" spc="-5" dirty="0">
                <a:cs typeface="Arial"/>
              </a:rPr>
              <a:t>You can copy data in and out of a container.</a:t>
            </a:r>
          </a:p>
          <a:p>
            <a:pPr marL="298450" marR="461645" indent="-285750" algn="just">
              <a:lnSpc>
                <a:spcPct val="997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AU" sz="2800" spc="-5" dirty="0">
              <a:cs typeface="Arial"/>
            </a:endParaRPr>
          </a:p>
          <a:p>
            <a:pPr marL="298450" marR="461645" indent="-285750" algn="just">
              <a:lnSpc>
                <a:spcPct val="997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AU" sz="2800" spc="-5" dirty="0">
                <a:cs typeface="Arial"/>
              </a:rPr>
              <a:t>Docker has two options for containers to store files on the host machine, so that the files are persisted even after the container stops.</a:t>
            </a:r>
          </a:p>
          <a:p>
            <a:pPr marL="755650" marR="461645" lvl="1" indent="-285750" algn="just">
              <a:lnSpc>
                <a:spcPct val="997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AU" sz="2400" spc="-5" dirty="0">
                <a:cs typeface="Arial"/>
              </a:rPr>
              <a:t>Docker volumes (Managed by Docker, /</a:t>
            </a:r>
            <a:r>
              <a:rPr lang="en-AU" sz="2400" spc="-5" dirty="0" err="1">
                <a:cs typeface="Arial"/>
              </a:rPr>
              <a:t>var</a:t>
            </a:r>
            <a:r>
              <a:rPr lang="en-AU" sz="2400" spc="-5" dirty="0">
                <a:cs typeface="Arial"/>
              </a:rPr>
              <a:t>/lib/docker/volume/)</a:t>
            </a:r>
          </a:p>
          <a:p>
            <a:pPr marL="755650" marR="461645" lvl="1" indent="-285750" algn="just">
              <a:lnSpc>
                <a:spcPct val="997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AU" sz="2400" spc="-5" dirty="0">
                <a:cs typeface="Arial"/>
              </a:rPr>
              <a:t>Bind mounts (Managed by user, any where on the file system)</a:t>
            </a:r>
          </a:p>
          <a:p>
            <a:pPr marL="12700" marR="461645" algn="just">
              <a:lnSpc>
                <a:spcPct val="99700"/>
              </a:lnSpc>
              <a:spcBef>
                <a:spcPts val="105"/>
              </a:spcBef>
            </a:pPr>
            <a:endParaRPr lang="en-AU" sz="2400" spc="-5" dirty="0">
              <a:cs typeface="Arial"/>
            </a:endParaRPr>
          </a:p>
          <a:p>
            <a:pPr marL="12700" marR="461645">
              <a:lnSpc>
                <a:spcPct val="99700"/>
              </a:lnSpc>
              <a:spcBef>
                <a:spcPts val="105"/>
              </a:spcBef>
            </a:pPr>
            <a:endParaRPr lang="en-AU" sz="2800" spc="160" dirty="0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0D21C-B904-C144-A896-55E24156E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00" y="5454650"/>
            <a:ext cx="3535200" cy="1799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0DEBF7-9A8D-6543-911A-1D8858F29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0" y="5454650"/>
            <a:ext cx="3543529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495667-97FC-C34F-AAD6-516CED6BD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000" y="5454650"/>
            <a:ext cx="3528000" cy="1799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7888" y="402158"/>
            <a:ext cx="249041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+mn-lt"/>
              </a:rPr>
              <a:t>Networking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7500" y="1282299"/>
            <a:ext cx="10058400" cy="208518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just">
              <a:lnSpc>
                <a:spcPts val="2600"/>
              </a:lnSpc>
              <a:spcBef>
                <a:spcPts val="219"/>
              </a:spcBef>
            </a:pPr>
            <a:r>
              <a:rPr sz="2800" dirty="0">
                <a:cs typeface="Arial"/>
              </a:rPr>
              <a:t>Docker has </a:t>
            </a:r>
            <a:r>
              <a:rPr sz="2800" spc="-10" dirty="0">
                <a:cs typeface="Arial"/>
              </a:rPr>
              <a:t>different </a:t>
            </a:r>
            <a:r>
              <a:rPr sz="2800" spc="-5" dirty="0">
                <a:cs typeface="Arial"/>
              </a:rPr>
              <a:t>networking options:</a:t>
            </a:r>
            <a:endParaRPr sz="2800" dirty="0">
              <a:cs typeface="Arial"/>
            </a:endParaRP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2800" dirty="0">
              <a:cs typeface="Times New Roman"/>
            </a:endParaRPr>
          </a:p>
          <a:p>
            <a:pPr marL="355600" marR="66675" indent="-342900" algn="just">
              <a:lnSpc>
                <a:spcPct val="99700"/>
              </a:lnSpc>
              <a:buFont typeface="Arial" panose="020B0604020202020204" pitchFamily="34" charset="0"/>
              <a:buChar char="•"/>
            </a:pPr>
            <a:r>
              <a:rPr sz="2800" spc="-5" dirty="0">
                <a:cs typeface="Arial"/>
              </a:rPr>
              <a:t>“host”: every container </a:t>
            </a:r>
            <a:r>
              <a:rPr sz="2800" dirty="0">
                <a:cs typeface="Arial"/>
              </a:rPr>
              <a:t>uses </a:t>
            </a:r>
            <a:r>
              <a:rPr sz="2800" spc="-5" dirty="0">
                <a:cs typeface="Arial"/>
              </a:rPr>
              <a:t>the </a:t>
            </a:r>
            <a:r>
              <a:rPr sz="2800" dirty="0">
                <a:cs typeface="Arial"/>
              </a:rPr>
              <a:t>host </a:t>
            </a:r>
            <a:r>
              <a:rPr sz="2800" spc="-5" dirty="0">
                <a:cs typeface="Arial"/>
              </a:rPr>
              <a:t>network  stack; </a:t>
            </a:r>
            <a:r>
              <a:rPr sz="2800" dirty="0">
                <a:cs typeface="Arial"/>
              </a:rPr>
              <a:t>which </a:t>
            </a:r>
            <a:r>
              <a:rPr sz="2800" spc="-5" dirty="0">
                <a:cs typeface="Arial"/>
              </a:rPr>
              <a:t>means </a:t>
            </a:r>
            <a:r>
              <a:rPr sz="2800" dirty="0">
                <a:cs typeface="Arial"/>
              </a:rPr>
              <a:t>all </a:t>
            </a:r>
            <a:r>
              <a:rPr sz="2800" spc="-5" dirty="0">
                <a:cs typeface="Arial"/>
              </a:rPr>
              <a:t>containers share the same IP  address, </a:t>
            </a:r>
            <a:r>
              <a:rPr sz="2800" dirty="0">
                <a:cs typeface="Arial"/>
              </a:rPr>
              <a:t>hence </a:t>
            </a:r>
            <a:r>
              <a:rPr sz="2800" spc="-5" dirty="0">
                <a:cs typeface="Arial"/>
              </a:rPr>
              <a:t>ports </a:t>
            </a:r>
            <a:r>
              <a:rPr sz="2800" dirty="0">
                <a:cs typeface="Arial"/>
              </a:rPr>
              <a:t>cannot be </a:t>
            </a:r>
            <a:r>
              <a:rPr sz="2800" spc="-5" dirty="0">
                <a:cs typeface="Arial"/>
              </a:rPr>
              <a:t>shared </a:t>
            </a:r>
            <a:r>
              <a:rPr sz="2800" dirty="0">
                <a:cs typeface="Arial"/>
              </a:rPr>
              <a:t>across </a:t>
            </a:r>
            <a:r>
              <a:rPr sz="2800" spc="-5" dirty="0">
                <a:cs typeface="Arial"/>
              </a:rPr>
              <a:t>containers (</a:t>
            </a:r>
            <a:r>
              <a:rPr lang="en-AU" sz="2800" spc="-5" dirty="0">
                <a:solidFill>
                  <a:srgbClr val="FF0000"/>
                </a:solidFill>
                <a:cs typeface="Arial"/>
              </a:rPr>
              <a:t>Linux only, not for macOS or Windows</a:t>
            </a:r>
            <a:r>
              <a:rPr sz="2800" spc="-5" dirty="0">
                <a:cs typeface="Arial"/>
              </a:rPr>
              <a:t>)</a:t>
            </a:r>
            <a:endParaRPr sz="2800" dirty="0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F170F-71E6-4F43-9B1D-6A4DDCCAF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33" y="3779630"/>
            <a:ext cx="9847334" cy="21951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077513-4A5F-B54E-8AC6-A4E9CF129857}"/>
              </a:ext>
            </a:extLst>
          </p:cNvPr>
          <p:cNvSpPr txBox="1"/>
          <p:nvPr/>
        </p:nvSpPr>
        <p:spPr>
          <a:xfrm>
            <a:off x="1233875" y="6156110"/>
            <a:ext cx="822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Nginx container running on “host” network on an Ubuntu Server</a:t>
            </a:r>
          </a:p>
        </p:txBody>
      </p:sp>
    </p:spTree>
    <p:extLst>
      <p:ext uri="{BB962C8B-B14F-4D97-AF65-F5344CB8AC3E}">
        <p14:creationId xmlns:p14="http://schemas.microsoft.com/office/powerpoint/2010/main" val="382405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4728" y="337448"/>
            <a:ext cx="422529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4400" spc="-5">
                <a:latin typeface="+mn-lt"/>
              </a:rPr>
              <a:t>Outlines</a:t>
            </a:r>
            <a:endParaRPr lang="en-AU" sz="4400" spc="-5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1846" y="1339850"/>
            <a:ext cx="8111054" cy="590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9"/>
              </a:lnSpc>
              <a:spcBef>
                <a:spcPts val="100"/>
              </a:spcBef>
            </a:pPr>
            <a:r>
              <a:rPr sz="3200" b="1" spc="-5" dirty="0">
                <a:latin typeface="+mj-lt"/>
                <a:cs typeface="Arial"/>
              </a:rPr>
              <a:t>Containerization</a:t>
            </a:r>
            <a:endParaRPr sz="3200" dirty="0">
              <a:latin typeface="+mj-lt"/>
              <a:cs typeface="Arial"/>
            </a:endParaRPr>
          </a:p>
          <a:p>
            <a:pPr marL="355600" indent="-342900">
              <a:lnSpc>
                <a:spcPts val="2610"/>
              </a:lnSpc>
              <a:buSzPct val="95454"/>
              <a:buFont typeface="Arial" panose="020B0604020202020204" pitchFamily="34" charset="0"/>
              <a:buChar char="•"/>
              <a:tabLst>
                <a:tab pos="142240" algn="l"/>
              </a:tabLst>
            </a:pPr>
            <a:r>
              <a:rPr sz="2400" spc="25" dirty="0">
                <a:latin typeface="+mj-lt"/>
                <a:cs typeface="Helvetica"/>
              </a:rPr>
              <a:t> </a:t>
            </a:r>
            <a:r>
              <a:rPr sz="2400" spc="25" dirty="0">
                <a:latin typeface="+mj-lt"/>
                <a:cs typeface="Arial"/>
              </a:rPr>
              <a:t>Limit</a:t>
            </a:r>
            <a:r>
              <a:rPr lang="en-AU" sz="2400" spc="25" dirty="0" err="1">
                <a:latin typeface="+mj-lt"/>
                <a:cs typeface="Arial"/>
              </a:rPr>
              <a:t>ations</a:t>
            </a:r>
            <a:r>
              <a:rPr sz="2400" spc="25" dirty="0">
                <a:latin typeface="+mj-lt"/>
                <a:cs typeface="Arial"/>
              </a:rPr>
              <a:t> </a:t>
            </a:r>
            <a:r>
              <a:rPr sz="2400" dirty="0">
                <a:latin typeface="+mj-lt"/>
                <a:cs typeface="Arial"/>
              </a:rPr>
              <a:t>of </a:t>
            </a:r>
            <a:r>
              <a:rPr sz="2400" spc="-10" dirty="0">
                <a:latin typeface="+mj-lt"/>
                <a:cs typeface="Arial"/>
              </a:rPr>
              <a:t>Virtual</a:t>
            </a:r>
            <a:r>
              <a:rPr sz="2400" spc="-40" dirty="0">
                <a:latin typeface="+mj-lt"/>
                <a:cs typeface="Arial"/>
              </a:rPr>
              <a:t> </a:t>
            </a:r>
            <a:r>
              <a:rPr sz="2400" spc="-5" dirty="0">
                <a:latin typeface="+mj-lt"/>
                <a:cs typeface="Arial"/>
              </a:rPr>
              <a:t>Machines</a:t>
            </a:r>
            <a:endParaRPr sz="2400" dirty="0">
              <a:latin typeface="+mj-lt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"/>
              </a:spcBef>
              <a:buSzPct val="95454"/>
              <a:buFont typeface="Arial" panose="020B0604020202020204" pitchFamily="34" charset="0"/>
              <a:buChar char="•"/>
              <a:tabLst>
                <a:tab pos="142240" algn="l"/>
              </a:tabLst>
            </a:pPr>
            <a:r>
              <a:rPr sz="2400" spc="10" dirty="0">
                <a:latin typeface="+mj-lt"/>
                <a:cs typeface="Helvetica"/>
              </a:rPr>
              <a:t> </a:t>
            </a:r>
            <a:r>
              <a:rPr sz="2400" spc="10" dirty="0">
                <a:latin typeface="+mj-lt"/>
                <a:cs typeface="Arial"/>
              </a:rPr>
              <a:t>Virtual </a:t>
            </a:r>
            <a:r>
              <a:rPr sz="2400" spc="-5" dirty="0">
                <a:latin typeface="+mj-lt"/>
                <a:cs typeface="Arial"/>
              </a:rPr>
              <a:t>Machines </a:t>
            </a:r>
            <a:r>
              <a:rPr sz="2400" dirty="0">
                <a:latin typeface="+mj-lt"/>
                <a:cs typeface="Arial"/>
              </a:rPr>
              <a:t>vs</a:t>
            </a:r>
            <a:r>
              <a:rPr sz="2400" spc="-20" dirty="0">
                <a:latin typeface="+mj-lt"/>
                <a:cs typeface="Arial"/>
              </a:rPr>
              <a:t> </a:t>
            </a:r>
            <a:r>
              <a:rPr sz="2400" spc="-5" dirty="0">
                <a:latin typeface="+mj-lt"/>
                <a:cs typeface="Arial"/>
              </a:rPr>
              <a:t>Containers</a:t>
            </a:r>
            <a:r>
              <a:rPr lang="en-AU" sz="2400" spc="-5" dirty="0">
                <a:latin typeface="+mj-lt"/>
                <a:cs typeface="Arial"/>
              </a:rPr>
              <a:t> </a:t>
            </a:r>
          </a:p>
          <a:p>
            <a:pPr marL="355600" indent="-342900">
              <a:lnSpc>
                <a:spcPct val="100000"/>
              </a:lnSpc>
              <a:spcBef>
                <a:spcPts val="60"/>
              </a:spcBef>
              <a:buSzPct val="95454"/>
              <a:buFont typeface="Arial" panose="020B0604020202020204" pitchFamily="34" charset="0"/>
              <a:buChar char="•"/>
              <a:tabLst>
                <a:tab pos="142240" algn="l"/>
              </a:tabLst>
            </a:pPr>
            <a:r>
              <a:rPr lang="en-AU" sz="2400" spc="-5" dirty="0">
                <a:latin typeface="+mj-lt"/>
                <a:cs typeface="Arial"/>
              </a:rPr>
              <a:t> Container orchestration tools</a:t>
            </a:r>
            <a:endParaRPr sz="2400" dirty="0">
              <a:latin typeface="+mj-lt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+mj-lt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b="1" spc="-5" dirty="0">
                <a:latin typeface="+mj-lt"/>
                <a:cs typeface="Arial"/>
              </a:rPr>
              <a:t>Introduction to</a:t>
            </a:r>
            <a:r>
              <a:rPr sz="3200" b="1" spc="-70" dirty="0">
                <a:latin typeface="+mj-lt"/>
                <a:cs typeface="Arial"/>
              </a:rPr>
              <a:t> </a:t>
            </a:r>
            <a:r>
              <a:rPr sz="3200" b="1" spc="-5" dirty="0">
                <a:latin typeface="+mj-lt"/>
                <a:cs typeface="Arial"/>
              </a:rPr>
              <a:t>Docker</a:t>
            </a:r>
            <a:endParaRPr sz="3200" dirty="0">
              <a:latin typeface="+mj-lt"/>
              <a:cs typeface="Arial"/>
            </a:endParaRPr>
          </a:p>
          <a:p>
            <a:pPr marL="355600" indent="-342900">
              <a:lnSpc>
                <a:spcPts val="2620"/>
              </a:lnSpc>
              <a:buSzPct val="95454"/>
              <a:buFont typeface="Arial" panose="020B0604020202020204" pitchFamily="34" charset="0"/>
              <a:buChar char="•"/>
              <a:tabLst>
                <a:tab pos="142240" algn="l"/>
              </a:tabLst>
            </a:pPr>
            <a:r>
              <a:rPr sz="2400" spc="10" dirty="0">
                <a:latin typeface="+mj-lt"/>
                <a:cs typeface="Arial"/>
              </a:rPr>
              <a:t>Containers</a:t>
            </a:r>
            <a:endParaRPr lang="en-AU" sz="2400" spc="10" dirty="0">
              <a:latin typeface="+mj-lt"/>
              <a:cs typeface="Arial"/>
            </a:endParaRPr>
          </a:p>
          <a:p>
            <a:pPr marL="355600" indent="-342900">
              <a:lnSpc>
                <a:spcPts val="2620"/>
              </a:lnSpc>
              <a:buSzPct val="95454"/>
              <a:buFont typeface="Arial" panose="020B0604020202020204" pitchFamily="34" charset="0"/>
              <a:buChar char="•"/>
              <a:tabLst>
                <a:tab pos="142240" algn="l"/>
              </a:tabLst>
            </a:pPr>
            <a:r>
              <a:rPr lang="en-AU" sz="2400" spc="-409" dirty="0">
                <a:cs typeface="Helvetica"/>
              </a:rPr>
              <a:t> </a:t>
            </a:r>
            <a:r>
              <a:rPr lang="en-AU" sz="2400" spc="-5" dirty="0">
                <a:cs typeface="Arial"/>
              </a:rPr>
              <a:t>Images</a:t>
            </a:r>
            <a:endParaRPr sz="2400" dirty="0">
              <a:latin typeface="+mj-lt"/>
              <a:cs typeface="Arial"/>
            </a:endParaRPr>
          </a:p>
          <a:p>
            <a:pPr marL="355600" indent="-342900">
              <a:lnSpc>
                <a:spcPts val="2620"/>
              </a:lnSpc>
              <a:spcBef>
                <a:spcPts val="60"/>
              </a:spcBef>
              <a:buSzPct val="95454"/>
              <a:buFont typeface="Arial" panose="020B0604020202020204" pitchFamily="34" charset="0"/>
              <a:buChar char="•"/>
              <a:tabLst>
                <a:tab pos="142240" algn="l"/>
              </a:tabLst>
            </a:pPr>
            <a:r>
              <a:rPr sz="2400" spc="10" dirty="0">
                <a:latin typeface="+mj-lt"/>
                <a:cs typeface="Arial"/>
              </a:rPr>
              <a:t>Dockerfile</a:t>
            </a:r>
            <a:endParaRPr lang="en-AU" sz="2400" dirty="0">
              <a:latin typeface="+mj-lt"/>
              <a:cs typeface="Arial"/>
            </a:endParaRPr>
          </a:p>
          <a:p>
            <a:pPr marL="355600" indent="-342900">
              <a:lnSpc>
                <a:spcPts val="2620"/>
              </a:lnSpc>
              <a:spcBef>
                <a:spcPts val="60"/>
              </a:spcBef>
              <a:buSzPct val="95454"/>
              <a:buFont typeface="Arial" panose="020B0604020202020204" pitchFamily="34" charset="0"/>
              <a:buChar char="•"/>
              <a:tabLst>
                <a:tab pos="142240" algn="l"/>
              </a:tabLst>
            </a:pPr>
            <a:r>
              <a:rPr lang="en-AU" sz="2400" spc="10" dirty="0">
                <a:latin typeface="+mj-lt"/>
                <a:cs typeface="Arial"/>
              </a:rPr>
              <a:t>Docker Registry</a:t>
            </a:r>
          </a:p>
          <a:p>
            <a:pPr marL="355600" indent="-342900">
              <a:lnSpc>
                <a:spcPts val="2620"/>
              </a:lnSpc>
              <a:buSzPct val="95454"/>
              <a:buFont typeface="Arial" panose="020B0604020202020204" pitchFamily="34" charset="0"/>
              <a:buChar char="•"/>
              <a:tabLst>
                <a:tab pos="142240" algn="l"/>
              </a:tabLst>
            </a:pPr>
            <a:r>
              <a:rPr lang="en-AU" sz="2400" spc="10" dirty="0">
                <a:cs typeface="Arial"/>
              </a:rPr>
              <a:t>Networking</a:t>
            </a:r>
            <a:endParaRPr sz="2400" dirty="0">
              <a:latin typeface="+mj-lt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Symbol"/>
              <a:buChar char="•"/>
            </a:pPr>
            <a:endParaRPr sz="2300" dirty="0">
              <a:latin typeface="+mj-lt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b="1" spc="-5" dirty="0">
                <a:latin typeface="+mj-lt"/>
                <a:cs typeface="Arial"/>
              </a:rPr>
              <a:t>Hands-o</a:t>
            </a:r>
            <a:r>
              <a:rPr lang="en-AU" sz="3200" b="1" spc="-5" dirty="0">
                <a:latin typeface="+mj-lt"/>
                <a:cs typeface="Arial"/>
              </a:rPr>
              <a:t>n</a:t>
            </a:r>
            <a:endParaRPr sz="3200" dirty="0">
              <a:latin typeface="+mj-lt"/>
              <a:cs typeface="Arial"/>
            </a:endParaRPr>
          </a:p>
          <a:p>
            <a:pPr marL="355600" indent="-342900">
              <a:lnSpc>
                <a:spcPts val="2620"/>
              </a:lnSpc>
              <a:spcBef>
                <a:spcPts val="40"/>
              </a:spcBef>
              <a:buSzPct val="95454"/>
              <a:buFont typeface="Arial" panose="020B0604020202020204" pitchFamily="34" charset="0"/>
              <a:buChar char="•"/>
              <a:tabLst>
                <a:tab pos="142240" algn="l"/>
              </a:tabLst>
            </a:pPr>
            <a:r>
              <a:rPr sz="2400" spc="15" dirty="0">
                <a:latin typeface="+mj-lt"/>
                <a:cs typeface="Helvetica"/>
              </a:rPr>
              <a:t> </a:t>
            </a:r>
            <a:r>
              <a:rPr sz="2400" spc="15" dirty="0">
                <a:latin typeface="+mj-lt"/>
                <a:cs typeface="Arial"/>
              </a:rPr>
              <a:t>Building </a:t>
            </a:r>
            <a:r>
              <a:rPr sz="2400" dirty="0">
                <a:latin typeface="+mj-lt"/>
                <a:cs typeface="Arial"/>
              </a:rPr>
              <a:t>an</a:t>
            </a:r>
            <a:r>
              <a:rPr sz="2400" spc="-25" dirty="0">
                <a:latin typeface="+mj-lt"/>
                <a:cs typeface="Arial"/>
              </a:rPr>
              <a:t> </a:t>
            </a:r>
            <a:r>
              <a:rPr sz="2400" spc="-5" dirty="0">
                <a:latin typeface="+mj-lt"/>
                <a:cs typeface="Arial"/>
              </a:rPr>
              <a:t>image</a:t>
            </a:r>
            <a:endParaRPr sz="2400" dirty="0">
              <a:latin typeface="+mj-lt"/>
              <a:cs typeface="Arial"/>
            </a:endParaRPr>
          </a:p>
          <a:p>
            <a:pPr marL="355600" indent="-342900">
              <a:lnSpc>
                <a:spcPts val="2620"/>
              </a:lnSpc>
              <a:buSzPct val="95454"/>
              <a:buFont typeface="Arial" panose="020B0604020202020204" pitchFamily="34" charset="0"/>
              <a:buChar char="•"/>
              <a:tabLst>
                <a:tab pos="142240" algn="l"/>
              </a:tabLst>
            </a:pPr>
            <a:r>
              <a:rPr sz="2400" spc="25" dirty="0">
                <a:latin typeface="+mj-lt"/>
                <a:cs typeface="Helvetica"/>
              </a:rPr>
              <a:t> </a:t>
            </a:r>
            <a:r>
              <a:rPr sz="2400" spc="25" dirty="0">
                <a:latin typeface="+mj-lt"/>
                <a:cs typeface="Arial"/>
              </a:rPr>
              <a:t>Running </a:t>
            </a:r>
            <a:r>
              <a:rPr sz="2400" dirty="0">
                <a:latin typeface="+mj-lt"/>
                <a:cs typeface="Arial"/>
              </a:rPr>
              <a:t>a</a:t>
            </a:r>
            <a:r>
              <a:rPr sz="2400" spc="-30" dirty="0">
                <a:latin typeface="+mj-lt"/>
                <a:cs typeface="Arial"/>
              </a:rPr>
              <a:t> </a:t>
            </a:r>
            <a:r>
              <a:rPr sz="2400" spc="-5" dirty="0">
                <a:latin typeface="+mj-lt"/>
                <a:cs typeface="Arial"/>
              </a:rPr>
              <a:t>container</a:t>
            </a:r>
            <a:endParaRPr lang="en-AU" sz="2400" spc="-5" dirty="0">
              <a:latin typeface="+mj-lt"/>
              <a:cs typeface="Arial"/>
            </a:endParaRPr>
          </a:p>
          <a:p>
            <a:pPr marL="355600" indent="-342900">
              <a:lnSpc>
                <a:spcPts val="2620"/>
              </a:lnSpc>
              <a:buSzPct val="95454"/>
              <a:buFont typeface="Arial" panose="020B0604020202020204" pitchFamily="34" charset="0"/>
              <a:buChar char="•"/>
              <a:tabLst>
                <a:tab pos="142240" algn="l"/>
              </a:tabLst>
            </a:pPr>
            <a:r>
              <a:rPr lang="en-AU" sz="2400" spc="-5" dirty="0">
                <a:latin typeface="+mj-lt"/>
                <a:cs typeface="Arial"/>
              </a:rPr>
              <a:t> Docker compose and Docker SWARM mode</a:t>
            </a:r>
            <a:endParaRPr sz="2400" dirty="0">
              <a:latin typeface="+mj-lt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7888" y="402158"/>
            <a:ext cx="249041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+mn-lt"/>
              </a:rPr>
              <a:t>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77513-4A5F-B54E-8AC6-A4E9CF129857}"/>
              </a:ext>
            </a:extLst>
          </p:cNvPr>
          <p:cNvSpPr txBox="1"/>
          <p:nvPr/>
        </p:nvSpPr>
        <p:spPr>
          <a:xfrm>
            <a:off x="1897615" y="2935585"/>
            <a:ext cx="689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Nginx container running on “host” network on macOS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88281-5FC8-B443-95AD-363F28E71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275685"/>
            <a:ext cx="10172700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1F6D00-B3CD-CB48-9AC3-DE978DE973EE}"/>
              </a:ext>
            </a:extLst>
          </p:cNvPr>
          <p:cNvSpPr txBox="1"/>
          <p:nvPr/>
        </p:nvSpPr>
        <p:spPr>
          <a:xfrm>
            <a:off x="1803948" y="6923509"/>
            <a:ext cx="7338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Nginx container running on “host” network on Windows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EC06D-195E-4147-B8DF-C62ED07A3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071"/>
          <a:stretch/>
        </p:blipFill>
        <p:spPr>
          <a:xfrm>
            <a:off x="193372" y="3549650"/>
            <a:ext cx="10415366" cy="323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78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7888" y="402158"/>
            <a:ext cx="249041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+mn-lt"/>
              </a:rPr>
              <a:t>Networking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7500" y="1282299"/>
            <a:ext cx="10058400" cy="261353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55600" marR="30480" indent="-342900" algn="just">
              <a:lnSpc>
                <a:spcPct val="99700"/>
              </a:lnSpc>
              <a:buFont typeface="Arial" panose="020B0604020202020204" pitchFamily="34" charset="0"/>
              <a:buChar char="•"/>
            </a:pPr>
            <a:r>
              <a:rPr sz="2800" spc="-5" dirty="0">
                <a:cs typeface="Arial"/>
              </a:rPr>
              <a:t>“bridge”</a:t>
            </a:r>
            <a:r>
              <a:rPr lang="en-AU" sz="2800" spc="-5" dirty="0">
                <a:cs typeface="Arial"/>
              </a:rPr>
              <a:t>:</a:t>
            </a:r>
            <a:r>
              <a:rPr sz="2800" spc="-5" dirty="0">
                <a:cs typeface="Arial"/>
              </a:rPr>
              <a:t> containers </a:t>
            </a:r>
            <a:r>
              <a:rPr sz="2800" dirty="0">
                <a:cs typeface="Arial"/>
              </a:rPr>
              <a:t>can </a:t>
            </a:r>
            <a:r>
              <a:rPr sz="2800" spc="-5" dirty="0">
                <a:cs typeface="Arial"/>
              </a:rPr>
              <a:t>re-use the same port, </a:t>
            </a:r>
            <a:r>
              <a:rPr sz="2800" dirty="0">
                <a:cs typeface="Arial"/>
              </a:rPr>
              <a:t>as  </a:t>
            </a:r>
            <a:r>
              <a:rPr sz="2800" spc="-5" dirty="0">
                <a:cs typeface="Arial"/>
              </a:rPr>
              <a:t>they </a:t>
            </a:r>
            <a:r>
              <a:rPr sz="2800" dirty="0">
                <a:cs typeface="Arial"/>
              </a:rPr>
              <a:t>have </a:t>
            </a:r>
            <a:r>
              <a:rPr sz="2800" spc="-10" dirty="0">
                <a:cs typeface="Arial"/>
              </a:rPr>
              <a:t>different </a:t>
            </a:r>
            <a:r>
              <a:rPr sz="2800" spc="-5" dirty="0">
                <a:cs typeface="Arial"/>
              </a:rPr>
              <a:t>IP addresses, </a:t>
            </a:r>
            <a:r>
              <a:rPr sz="2800" dirty="0">
                <a:cs typeface="Arial"/>
              </a:rPr>
              <a:t>and expose a </a:t>
            </a:r>
            <a:r>
              <a:rPr sz="2800" spc="-5" dirty="0">
                <a:cs typeface="Arial"/>
              </a:rPr>
              <a:t>port </a:t>
            </a:r>
            <a:r>
              <a:rPr sz="2800" dirty="0">
                <a:cs typeface="Arial"/>
              </a:rPr>
              <a:t>of </a:t>
            </a:r>
            <a:r>
              <a:rPr sz="2800" spc="-5" dirty="0">
                <a:cs typeface="Arial"/>
              </a:rPr>
              <a:t>their </a:t>
            </a:r>
            <a:r>
              <a:rPr sz="2800" dirty="0">
                <a:cs typeface="Arial"/>
              </a:rPr>
              <a:t>own  </a:t>
            </a:r>
            <a:r>
              <a:rPr lang="en-AU" sz="2800" dirty="0">
                <a:cs typeface="Arial"/>
              </a:rPr>
              <a:t>that </a:t>
            </a:r>
            <a:r>
              <a:rPr sz="2800" dirty="0">
                <a:cs typeface="Arial"/>
              </a:rPr>
              <a:t>belongs </a:t>
            </a:r>
            <a:r>
              <a:rPr sz="2800" spc="-5" dirty="0">
                <a:cs typeface="Arial"/>
              </a:rPr>
              <a:t>to the hosts, </a:t>
            </a:r>
            <a:r>
              <a:rPr sz="2800" dirty="0">
                <a:cs typeface="Arial"/>
              </a:rPr>
              <a:t>allowing </a:t>
            </a:r>
            <a:r>
              <a:rPr sz="2800" spc="-5" dirty="0">
                <a:cs typeface="Arial"/>
              </a:rPr>
              <a:t>the containers to </a:t>
            </a:r>
            <a:r>
              <a:rPr sz="2800" dirty="0">
                <a:cs typeface="Arial"/>
              </a:rPr>
              <a:t>be </a:t>
            </a:r>
            <a:r>
              <a:rPr sz="2800" spc="-5" dirty="0">
                <a:cs typeface="Arial"/>
              </a:rPr>
              <a:t>somewhat </a:t>
            </a:r>
            <a:r>
              <a:rPr sz="2800" dirty="0">
                <a:cs typeface="Arial"/>
              </a:rPr>
              <a:t>visible </a:t>
            </a:r>
            <a:r>
              <a:rPr sz="2800" spc="-5" dirty="0">
                <a:cs typeface="Arial"/>
              </a:rPr>
              <a:t>from the outside</a:t>
            </a:r>
            <a:r>
              <a:rPr lang="en-AU" sz="2800" spc="-5" dirty="0">
                <a:cs typeface="Arial"/>
              </a:rPr>
              <a:t>.</a:t>
            </a:r>
          </a:p>
          <a:p>
            <a:pPr marL="355600" marR="30480" indent="-342900" algn="just">
              <a:lnSpc>
                <a:spcPct val="99700"/>
              </a:lnSpc>
              <a:buFont typeface="Arial" panose="020B0604020202020204" pitchFamily="34" charset="0"/>
              <a:buChar char="•"/>
            </a:pPr>
            <a:endParaRPr lang="en-AU" sz="2800" spc="-5" dirty="0">
              <a:cs typeface="Arial"/>
            </a:endParaRPr>
          </a:p>
          <a:p>
            <a:pPr marL="12700" marR="30480" algn="just">
              <a:lnSpc>
                <a:spcPct val="99700"/>
              </a:lnSpc>
            </a:pPr>
            <a:r>
              <a:rPr lang="en-AU" sz="2800" dirty="0">
                <a:cs typeface="Arial"/>
              </a:rPr>
              <a:t>Read more: </a:t>
            </a:r>
            <a:r>
              <a:rPr lang="en-AU" sz="2800" dirty="0">
                <a:hlinkClick r:id="rId2"/>
              </a:rPr>
              <a:t>https://docs.docker.com/network/</a:t>
            </a:r>
            <a:endParaRPr sz="2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1633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31EA4A4-5D79-4817-B146-24029A2F3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693400" cy="7556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876" y="1236677"/>
            <a:ext cx="3488722" cy="3530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700" kern="1200" spc="-5">
                <a:latin typeface="+mj-lt"/>
                <a:cs typeface="+mj-cs"/>
              </a:rPr>
              <a:t>Hands-on</a:t>
            </a:r>
            <a:endParaRPr lang="en-US" sz="4700" kern="1200">
              <a:latin typeface="+mj-lt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47D9B-69AC-4C4A-9D1F-A89D771AAA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79" r="-1" b="-1"/>
          <a:stretch/>
        </p:blipFill>
        <p:spPr>
          <a:xfrm>
            <a:off x="20" y="10"/>
            <a:ext cx="6528300" cy="75564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14719" y="461241"/>
            <a:ext cx="161205" cy="6175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549" y="5010032"/>
            <a:ext cx="3488722" cy="20150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1927" y="349250"/>
            <a:ext cx="44977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3600" spc="-5">
                <a:latin typeface="+mn-lt"/>
              </a:rPr>
              <a:t>Docker</a:t>
            </a:r>
            <a:r>
              <a:rPr lang="en-AU" sz="3600" spc="-50">
                <a:latin typeface="+mn-lt"/>
              </a:rPr>
              <a:t> </a:t>
            </a:r>
            <a:r>
              <a:rPr lang="en-AU" sz="3600" spc="-5">
                <a:latin typeface="+mn-lt"/>
              </a:rPr>
              <a:t>Image</a:t>
            </a:r>
            <a:endParaRPr lang="en-AU" sz="3600" spc="-5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4D90D-E5B3-764D-8ABB-CCFAC6067AF7}"/>
              </a:ext>
            </a:extLst>
          </p:cNvPr>
          <p:cNvSpPr txBox="1"/>
          <p:nvPr/>
        </p:nvSpPr>
        <p:spPr>
          <a:xfrm>
            <a:off x="469900" y="714725"/>
            <a:ext cx="9829800" cy="2514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AU" sz="2800" spc="-5" dirty="0"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-5" dirty="0">
                <a:cs typeface="Arial"/>
              </a:rPr>
              <a:t>Public Docker registry (Where you can find the images)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800" i="1" spc="-5" dirty="0">
                <a:solidFill>
                  <a:srgbClr val="0070C0"/>
                </a:solidFill>
                <a:cs typeface="Arial"/>
              </a:rPr>
              <a:t>	</a:t>
            </a:r>
            <a:r>
              <a:rPr lang="en-AU" sz="2400" i="1" spc="114" dirty="0">
                <a:solidFill>
                  <a:srgbClr val="0070C0"/>
                </a:solidFill>
                <a:cs typeface="Arial"/>
                <a:hlinkClick r:id="rId2"/>
              </a:rPr>
              <a:t>https://hub.docker.com</a:t>
            </a:r>
            <a:endParaRPr lang="en-AU" sz="28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-5" dirty="0">
                <a:cs typeface="Arial"/>
              </a:rPr>
              <a:t>Docker image name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800" i="1" spc="-5" dirty="0">
                <a:solidFill>
                  <a:schemeClr val="accent5">
                    <a:lumMod val="75000"/>
                  </a:schemeClr>
                </a:solidFill>
                <a:cs typeface="Arial"/>
              </a:rPr>
              <a:t>	</a:t>
            </a:r>
            <a:r>
              <a:rPr lang="en-AU" sz="2400" i="1" spc="-5" dirty="0">
                <a:cs typeface="Arial"/>
              </a:rPr>
              <a:t>Syntax:</a:t>
            </a:r>
            <a:r>
              <a:rPr lang="en-AU" sz="2400" i="1" spc="-5" dirty="0">
                <a:solidFill>
                  <a:schemeClr val="accent5">
                    <a:lumMod val="75000"/>
                  </a:schemeClr>
                </a:solidFill>
                <a:cs typeface="Arial"/>
              </a:rPr>
              <a:t> </a:t>
            </a:r>
            <a:r>
              <a:rPr lang="en-AU" sz="2400" i="1" spc="-5" dirty="0">
                <a:cs typeface="Arial"/>
              </a:rPr>
              <a:t>[registry hostname]/</a:t>
            </a:r>
            <a:r>
              <a:rPr lang="en-AU" sz="2400" i="1" spc="114" dirty="0">
                <a:cs typeface="Arial"/>
              </a:rPr>
              <a:t>repository[:tag]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800" i="1" spc="114" dirty="0">
                <a:solidFill>
                  <a:srgbClr val="FFC000"/>
                </a:solidFill>
                <a:cs typeface="Arial"/>
              </a:rPr>
              <a:t>	</a:t>
            </a:r>
            <a:r>
              <a:rPr lang="en-AU" sz="2400" i="1" spc="114" dirty="0">
                <a:cs typeface="Arial"/>
              </a:rPr>
              <a:t>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[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docker.io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/]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nginx:alpine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    </a:t>
            </a:r>
            <a:r>
              <a:rPr lang="en-AU" sz="2800" i="1" spc="114" dirty="0">
                <a:cs typeface="Arial"/>
              </a:rPr>
              <a:t>or</a:t>
            </a:r>
            <a:r>
              <a:rPr lang="en-AU" sz="2800" i="1" spc="114" dirty="0">
                <a:solidFill>
                  <a:srgbClr val="FF0000"/>
                </a:solidFill>
                <a:cs typeface="Arial"/>
              </a:rPr>
              <a:t>    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[:latest]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35E76DC5-4951-E045-B368-FA28BB827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810" y="3168650"/>
            <a:ext cx="6043937" cy="432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76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713" y="212112"/>
            <a:ext cx="50479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600" spc="-5" dirty="0">
                <a:latin typeface="+mn-lt"/>
              </a:rPr>
              <a:t>Login to a </a:t>
            </a:r>
            <a:r>
              <a:rPr sz="3600" spc="-5" dirty="0">
                <a:latin typeface="+mn-lt"/>
              </a:rPr>
              <a:t>Docker</a:t>
            </a:r>
            <a:r>
              <a:rPr sz="3600" spc="-50" dirty="0">
                <a:latin typeface="+mn-lt"/>
              </a:rPr>
              <a:t> </a:t>
            </a:r>
            <a:r>
              <a:rPr lang="en-AU" sz="3600" spc="-50" dirty="0">
                <a:latin typeface="+mn-lt"/>
              </a:rPr>
              <a:t>Registry</a:t>
            </a:r>
            <a:endParaRPr sz="3600" spc="-5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2679" y="933326"/>
            <a:ext cx="10431821" cy="6232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Login to a  public Docker Registry, i.e. Docker Hub. 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  <a:hlinkClick r:id="rId2"/>
              </a:rPr>
              <a:t>Syntax</a:t>
            </a:r>
            <a:r>
              <a:rPr lang="en-AU" sz="2400" i="1" spc="114" dirty="0">
                <a:cs typeface="Arial"/>
              </a:rPr>
              <a:t>: docker login [OPTIONS] [SERVER]</a:t>
            </a: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</a:rPr>
              <a:t>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 login --username=foo</a:t>
            </a: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	</a:t>
            </a:r>
            <a:endParaRPr lang="en-AU" sz="2800" i="1" spc="114" dirty="0">
              <a:solidFill>
                <a:srgbClr val="0070C0"/>
              </a:solidFill>
              <a:cs typeface="Arial"/>
            </a:endParaRP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endParaRPr lang="en-AU" sz="2800" spc="114" dirty="0"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AU" sz="2800" dirty="0">
              <a:cs typeface="Times New Roman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dirty="0">
                <a:cs typeface="Times New Roman"/>
              </a:rPr>
              <a:t>Login to a private Docker Registry (e.g., AWS ECR, Nexus Server)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800" i="1" spc="114" dirty="0">
                <a:cs typeface="Arial"/>
              </a:rPr>
              <a:t>	</a:t>
            </a:r>
            <a:r>
              <a:rPr lang="en-AU" sz="2400" i="1" spc="114" dirty="0">
                <a:cs typeface="Arial"/>
              </a:rPr>
              <a:t>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 login -u AWS </a:t>
            </a:r>
            <a:r>
              <a:rPr lang="en-AU" sz="2400" i="1" spc="114" dirty="0">
                <a:solidFill>
                  <a:srgbClr val="0070C0"/>
                </a:solidFill>
                <a:cs typeface="Arial"/>
                <a:hlinkClick r:id="rId3"/>
              </a:rPr>
              <a:t>https://ecr.ap-southeast-2.amazonaws.com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Logout</a:t>
            </a:r>
          </a:p>
          <a:p>
            <a:pPr marL="457200" lvl="3"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  <a:hlinkClick r:id="rId4"/>
              </a:rPr>
              <a:t>Syntax</a:t>
            </a:r>
            <a:r>
              <a:rPr lang="en-AU" sz="2400" i="1" spc="114" dirty="0">
                <a:cs typeface="Arial"/>
              </a:rPr>
              <a:t>: docker logout [SERVER]</a:t>
            </a:r>
          </a:p>
          <a:p>
            <a:pPr marL="457200" lvl="3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cs typeface="Arial"/>
              </a:rPr>
              <a:t>	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 logout</a:t>
            </a:r>
            <a:endParaRPr lang="en-AU" sz="2800" dirty="0">
              <a:cs typeface="Times New Roman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</a:t>
            </a:r>
            <a:endParaRPr lang="en-AU" sz="2800" dirty="0"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5AC04-53A6-664E-9986-3B6E13838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899" y="2025650"/>
            <a:ext cx="7391401" cy="1070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0611CF-25BB-9B42-9CA0-17FBC19CA3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615" y="6496174"/>
            <a:ext cx="8135968" cy="669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79B207-CDAC-124D-9CE7-83F744D7F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82" y="4188691"/>
            <a:ext cx="10466805" cy="107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73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1925" y="276770"/>
            <a:ext cx="44977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>
                <a:latin typeface="+mn-lt"/>
              </a:rPr>
              <a:t>Pulling a </a:t>
            </a:r>
            <a:r>
              <a:rPr sz="3600" spc="-5" dirty="0">
                <a:latin typeface="+mn-lt"/>
              </a:rPr>
              <a:t>Docker</a:t>
            </a:r>
            <a:r>
              <a:rPr sz="3600" spc="-50" dirty="0">
                <a:latin typeface="+mn-lt"/>
              </a:rPr>
              <a:t> </a:t>
            </a:r>
            <a:r>
              <a:rPr sz="3600" spc="-5" dirty="0">
                <a:latin typeface="+mn-lt"/>
              </a:rPr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7779" y="989580"/>
            <a:ext cx="9905999" cy="5193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AU" sz="3200" spc="114" dirty="0"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-5" dirty="0">
                <a:cs typeface="Arial"/>
              </a:rPr>
              <a:t>Pull an image from a public Docker Registry, i.e. Docker Hub. 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  <a:hlinkClick r:id="rId2"/>
              </a:rPr>
              <a:t>Syntax</a:t>
            </a:r>
            <a:r>
              <a:rPr lang="en-AU" sz="2400" i="1" spc="114" dirty="0">
                <a:cs typeface="Arial"/>
              </a:rPr>
              <a:t>: docker pull NAME[:TAG]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	</a:t>
            </a:r>
            <a:r>
              <a:rPr lang="en-AU" sz="2400" i="1" spc="114" dirty="0">
                <a:cs typeface="Arial"/>
              </a:rPr>
              <a:t>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 pull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8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8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8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800" i="1" spc="114" dirty="0">
              <a:cs typeface="Arial"/>
            </a:endParaRP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r>
              <a:rPr lang="en-AU" sz="3200" spc="114" dirty="0">
                <a:cs typeface="Arial"/>
              </a:rPr>
              <a:t>	</a:t>
            </a:r>
            <a:endParaRPr lang="en-AU" sz="2800" i="1" spc="114" dirty="0">
              <a:solidFill>
                <a:srgbClr val="0070C0"/>
              </a:solidFill>
              <a:cs typeface="Arial"/>
            </a:endParaRP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endParaRPr lang="en-AU" sz="2800" i="1" spc="114" dirty="0">
              <a:solidFill>
                <a:srgbClr val="0070C0"/>
              </a:solidFill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-5" dirty="0">
                <a:cs typeface="Arial"/>
              </a:rPr>
              <a:t>List all images</a:t>
            </a:r>
          </a:p>
          <a:p>
            <a:pPr marL="457200" lvl="3"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  <a:hlinkClick r:id="rId3"/>
              </a:rPr>
              <a:t>Syntax</a:t>
            </a:r>
            <a:r>
              <a:rPr lang="en-AU" sz="2400" i="1" spc="114" dirty="0">
                <a:cs typeface="Arial"/>
              </a:rPr>
              <a:t>: docker images [OPTIONS] [REPOSITORY[:TAG]]</a:t>
            </a:r>
          </a:p>
          <a:p>
            <a:pPr marL="457200" lvl="3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	</a:t>
            </a:r>
            <a:r>
              <a:rPr lang="en-AU" sz="2400" i="1" spc="114" dirty="0">
                <a:cs typeface="Arial"/>
              </a:rPr>
              <a:t> 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 images</a:t>
            </a:r>
            <a:endParaRPr lang="en-AU" sz="2800" i="1" spc="114" dirty="0">
              <a:solidFill>
                <a:srgbClr val="0070C0"/>
              </a:solidFill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A561D-4494-DB49-B4AB-63C44FC5F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2508250"/>
            <a:ext cx="8305800" cy="20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E9866-BE0F-F049-A72B-729E50695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6301626"/>
            <a:ext cx="9525000" cy="8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35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1927" y="273050"/>
            <a:ext cx="50479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600" spc="-5" dirty="0">
                <a:latin typeface="+mn-lt"/>
              </a:rPr>
              <a:t>Pushing </a:t>
            </a:r>
            <a:r>
              <a:rPr lang="en-AU" sz="3600" dirty="0">
                <a:latin typeface="+mn-lt"/>
              </a:rPr>
              <a:t>a </a:t>
            </a:r>
            <a:r>
              <a:rPr sz="3600" spc="-5" dirty="0">
                <a:latin typeface="+mn-lt"/>
              </a:rPr>
              <a:t>Docker</a:t>
            </a:r>
            <a:r>
              <a:rPr sz="3600" spc="-50" dirty="0">
                <a:latin typeface="+mn-lt"/>
              </a:rPr>
              <a:t> </a:t>
            </a:r>
            <a:r>
              <a:rPr sz="3600" spc="-5" dirty="0">
                <a:latin typeface="+mn-lt"/>
              </a:rPr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7779" y="1174750"/>
            <a:ext cx="9905999" cy="3808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(Optional) Tag an image</a:t>
            </a:r>
          </a:p>
          <a:p>
            <a:pPr marL="457200" lvl="3"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  <a:hlinkClick r:id="rId2"/>
              </a:rPr>
              <a:t>Syntax</a:t>
            </a:r>
            <a:r>
              <a:rPr lang="en-AU" sz="2400" i="1" spc="114" dirty="0">
                <a:cs typeface="Arial"/>
              </a:rPr>
              <a:t>: docker tag &lt;SOURCE_IMAGE&gt; &lt;TARGET_IMAGE&gt;</a:t>
            </a:r>
          </a:p>
          <a:p>
            <a:pPr marL="457200" lvl="3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	</a:t>
            </a:r>
            <a:r>
              <a:rPr lang="en-AU" sz="2400" i="1" spc="114" dirty="0">
                <a:cs typeface="Arial"/>
              </a:rPr>
              <a:t>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 tag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alwynpan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/comp90024:nginx</a:t>
            </a:r>
          </a:p>
          <a:p>
            <a:pPr marL="457200" lvl="3" algn="just">
              <a:lnSpc>
                <a:spcPts val="2600"/>
              </a:lnSpc>
              <a:spcBef>
                <a:spcPts val="100"/>
              </a:spcBef>
            </a:pPr>
            <a:endParaRPr lang="en-AU" sz="2800" i="1" spc="114" dirty="0">
              <a:solidFill>
                <a:srgbClr val="0070C0"/>
              </a:solidFill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AU" sz="2800" spc="114" dirty="0"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AU" sz="2800" spc="114" dirty="0"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AU" sz="2800" spc="114" dirty="0"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AU" sz="2800" spc="114" dirty="0"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Push an image</a:t>
            </a:r>
          </a:p>
          <a:p>
            <a:pPr marL="457200" lvl="3"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  <a:hlinkClick r:id="rId3"/>
              </a:rPr>
              <a:t>Syntax</a:t>
            </a:r>
            <a:r>
              <a:rPr lang="en-AU" sz="2400" i="1" spc="114" dirty="0">
                <a:cs typeface="Arial"/>
              </a:rPr>
              <a:t>: docker push &lt;NAME[:TAG]&gt;</a:t>
            </a:r>
          </a:p>
          <a:p>
            <a:pPr marL="457200" lvl="3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cs typeface="Arial"/>
              </a:rPr>
              <a:t>	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 push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alwynpan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/comp90024:nginx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8F533-1FD6-334B-BD3E-A25F0F78B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37" y="2254250"/>
            <a:ext cx="9013926" cy="1206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211589-B3FA-EF43-ACC4-B631BDBF5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38" y="5073650"/>
            <a:ext cx="9528924" cy="144526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1927" y="273050"/>
            <a:ext cx="50479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600" spc="-5" dirty="0">
                <a:latin typeface="+mn-lt"/>
              </a:rPr>
              <a:t>Pushing </a:t>
            </a:r>
            <a:r>
              <a:rPr lang="en-AU" sz="3600" dirty="0">
                <a:latin typeface="+mn-lt"/>
              </a:rPr>
              <a:t>a </a:t>
            </a:r>
            <a:r>
              <a:rPr sz="3600" spc="-5" dirty="0">
                <a:latin typeface="+mn-lt"/>
              </a:rPr>
              <a:t>Docker</a:t>
            </a:r>
            <a:r>
              <a:rPr sz="3600" spc="-50" dirty="0">
                <a:latin typeface="+mn-lt"/>
              </a:rPr>
              <a:t> </a:t>
            </a:r>
            <a:r>
              <a:rPr sz="3600" spc="-5" dirty="0">
                <a:latin typeface="+mn-lt"/>
              </a:rPr>
              <a:t>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BD9FD-9FF2-ED4B-B949-E9109CECD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098847"/>
            <a:ext cx="9537700" cy="618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84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1927" y="349250"/>
            <a:ext cx="50479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600" spc="-5" dirty="0">
                <a:latin typeface="+mn-lt"/>
              </a:rPr>
              <a:t>Run a </a:t>
            </a:r>
            <a:r>
              <a:rPr sz="3600" spc="-5" dirty="0">
                <a:latin typeface="+mn-lt"/>
              </a:rPr>
              <a:t>Docker</a:t>
            </a:r>
            <a:r>
              <a:rPr sz="3600" spc="-50" dirty="0">
                <a:latin typeface="+mn-lt"/>
              </a:rPr>
              <a:t> </a:t>
            </a:r>
            <a:r>
              <a:rPr lang="en-AU" sz="3600" spc="-50" dirty="0">
                <a:latin typeface="+mn-lt"/>
              </a:rPr>
              <a:t>Container</a:t>
            </a:r>
            <a:endParaRPr sz="3600" spc="-5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7779" y="1035050"/>
            <a:ext cx="9905999" cy="5192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(Option 1) Create a container, then start the container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  <a:hlinkClick r:id="rId2"/>
              </a:rPr>
              <a:t>Syntax</a:t>
            </a:r>
            <a:r>
              <a:rPr lang="en-AU" sz="2400" i="1" spc="114" dirty="0">
                <a:cs typeface="Arial"/>
              </a:rPr>
              <a:t>: docker create [OPTIONS] IMAGE [COMMAND] [ARG …]</a:t>
            </a: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</a:rPr>
              <a:t>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 create --name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-p 8080:80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 	</a:t>
            </a:r>
            <a:r>
              <a:rPr lang="en-AU" sz="2400" i="1" spc="114" dirty="0">
                <a:cs typeface="Arial"/>
                <a:hlinkClick r:id="rId3"/>
              </a:rPr>
              <a:t>Syntax</a:t>
            </a:r>
            <a:r>
              <a:rPr lang="en-AU" sz="2400" i="1" spc="114" dirty="0">
                <a:cs typeface="Arial"/>
              </a:rPr>
              <a:t>: docker start [OPTIONS] CONTAINER [CONTAINER …]</a:t>
            </a: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</a:rPr>
              <a:t>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 start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endParaRPr lang="en-AU" sz="2800" spc="114" dirty="0"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(Option 2) Run a container</a:t>
            </a:r>
          </a:p>
          <a:p>
            <a:pPr marL="457200" lvl="3"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  <a:hlinkClick r:id="rId4"/>
              </a:rPr>
              <a:t>Syntax</a:t>
            </a:r>
            <a:r>
              <a:rPr lang="en-AU" sz="2400" i="1" spc="114" dirty="0">
                <a:cs typeface="Arial"/>
              </a:rPr>
              <a:t>: docker run [OPTIONS] IMAGE [COMMAND] [ARG …]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	 	</a:t>
            </a:r>
            <a:r>
              <a:rPr lang="en-AU" sz="2400" i="1" spc="114" dirty="0">
                <a:cs typeface="Arial"/>
              </a:rPr>
              <a:t>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 run --name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-p 8080:80 </a:t>
            </a:r>
            <a:r>
              <a:rPr lang="en-AU" sz="2400" i="1" spc="114" dirty="0">
                <a:solidFill>
                  <a:schemeClr val="accent2"/>
                </a:solidFill>
                <a:cs typeface="Arial"/>
              </a:rPr>
              <a:t>-d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endParaRPr lang="en-AU" sz="2800" i="1" spc="114" dirty="0">
              <a:solidFill>
                <a:srgbClr val="0070C0"/>
              </a:solidFill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AU" sz="2800" spc="114" dirty="0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4CF71-B307-F443-B64F-26D3FCF8E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3092450"/>
            <a:ext cx="8915400" cy="1212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06665B-3E00-D342-8D70-81AFDDEB7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027" y="6000098"/>
            <a:ext cx="10107345" cy="67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02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1927" y="349250"/>
            <a:ext cx="50479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600" spc="-5" dirty="0">
                <a:latin typeface="+mn-lt"/>
              </a:rPr>
              <a:t>List </a:t>
            </a:r>
            <a:r>
              <a:rPr sz="3600" spc="-5" dirty="0">
                <a:latin typeface="+mn-lt"/>
              </a:rPr>
              <a:t>Docker</a:t>
            </a:r>
            <a:r>
              <a:rPr sz="3600" spc="-50" dirty="0">
                <a:latin typeface="+mn-lt"/>
              </a:rPr>
              <a:t> </a:t>
            </a:r>
            <a:r>
              <a:rPr lang="en-AU" sz="3600" spc="-50" dirty="0">
                <a:latin typeface="+mn-lt"/>
              </a:rPr>
              <a:t>Containers</a:t>
            </a:r>
            <a:endParaRPr sz="3600" spc="-5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7779" y="1745453"/>
            <a:ext cx="9905999" cy="41663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>
              <a:lnSpc>
                <a:spcPts val="2600"/>
              </a:lnSpc>
              <a:spcBef>
                <a:spcPts val="100"/>
              </a:spcBef>
            </a:pPr>
            <a:endParaRPr lang="en-AU" sz="2800" spc="114" dirty="0"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AU" sz="2800" spc="114" dirty="0"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AU" sz="2800" spc="114" dirty="0"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List running containers</a:t>
            </a:r>
          </a:p>
          <a:p>
            <a:pPr marL="457200" lvl="3"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  <a:hlinkClick r:id="rId3"/>
              </a:rPr>
              <a:t>Syntax</a:t>
            </a:r>
            <a:r>
              <a:rPr lang="en-AU" sz="2400" i="1" spc="114" dirty="0">
                <a:cs typeface="Arial"/>
              </a:rPr>
              <a:t>: docker </a:t>
            </a:r>
            <a:r>
              <a:rPr lang="en-AU" sz="2400" i="1" spc="114" dirty="0" err="1">
                <a:cs typeface="Arial"/>
              </a:rPr>
              <a:t>ps</a:t>
            </a:r>
            <a:r>
              <a:rPr lang="en-AU" sz="2400" i="1" spc="114" dirty="0">
                <a:cs typeface="Arial"/>
              </a:rPr>
              <a:t> [OPTIONS]</a:t>
            </a:r>
          </a:p>
          <a:p>
            <a:pPr marL="457200" lvl="3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cs typeface="Arial"/>
              </a:rPr>
              <a:t>	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ps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marL="457200" lvl="3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marL="457200" lvl="3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marL="457200" lvl="3" algn="just">
              <a:lnSpc>
                <a:spcPts val="2600"/>
              </a:lnSpc>
              <a:spcBef>
                <a:spcPts val="100"/>
              </a:spcBef>
            </a:pPr>
            <a:endParaRPr lang="en-AU" sz="2800" spc="114" dirty="0"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AU" sz="2800" spc="114" dirty="0"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List all containers</a:t>
            </a:r>
          </a:p>
          <a:p>
            <a:pPr marL="457200" lvl="3"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ps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-a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06705-5F49-7A46-89C8-B9826C46B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10" y="3854450"/>
            <a:ext cx="10243778" cy="1078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E9371-5CE3-C145-BA0C-7ABD1999B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16" y="5911850"/>
            <a:ext cx="10445767" cy="148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14454-B494-E642-968E-C3F5DF81A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5" y="1195543"/>
            <a:ext cx="10595529" cy="12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18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693400" cy="7556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7700" y="2935756"/>
            <a:ext cx="4600435" cy="1684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r" rtl="0">
              <a:lnSpc>
                <a:spcPct val="90000"/>
              </a:lnSpc>
              <a:spcBef>
                <a:spcPct val="0"/>
              </a:spcBef>
            </a:pPr>
            <a:r>
              <a:rPr lang="en-US" sz="4800" kern="1200" spc="-5" dirty="0">
                <a:latin typeface="+mj-lt"/>
                <a:cs typeface="+mj-cs"/>
              </a:rPr>
              <a:t>Containerization</a:t>
            </a:r>
            <a:endParaRPr lang="en-US" sz="4800" kern="1200" dirty="0">
              <a:latin typeface="+mj-lt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65816-EC24-394D-9433-43369F43A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9" r="-1" b="-1"/>
          <a:stretch/>
        </p:blipFill>
        <p:spPr>
          <a:xfrm>
            <a:off x="622300" y="479425"/>
            <a:ext cx="6460469" cy="659765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1678" y="349250"/>
            <a:ext cx="8458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600" spc="-5" dirty="0">
                <a:latin typeface="+mn-lt"/>
              </a:rPr>
              <a:t>Stop / Restart / Remove  a </a:t>
            </a:r>
            <a:r>
              <a:rPr sz="3600" spc="-5" dirty="0">
                <a:latin typeface="+mn-lt"/>
              </a:rPr>
              <a:t>Docker</a:t>
            </a:r>
            <a:r>
              <a:rPr sz="3600" spc="-50" dirty="0">
                <a:latin typeface="+mn-lt"/>
              </a:rPr>
              <a:t> </a:t>
            </a:r>
            <a:r>
              <a:rPr lang="en-AU" sz="3600" spc="-50" dirty="0">
                <a:latin typeface="+mn-lt"/>
              </a:rPr>
              <a:t>Container</a:t>
            </a:r>
            <a:endParaRPr sz="3600" spc="-5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7779" y="1416050"/>
            <a:ext cx="9905999" cy="5193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Restart a container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  <a:hlinkClick r:id="rId2"/>
              </a:rPr>
              <a:t>Syntax</a:t>
            </a:r>
            <a:r>
              <a:rPr lang="en-AU" sz="2400" i="1" spc="114" dirty="0">
                <a:cs typeface="Arial"/>
              </a:rPr>
              <a:t>: docker restart [OPTIONS] CONTAINER [CONTAINER …]</a:t>
            </a: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</a:rPr>
              <a:t>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 restart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AU" sz="2800" spc="114" dirty="0"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Stop the container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	</a:t>
            </a:r>
            <a:r>
              <a:rPr lang="en-AU" sz="2400" i="1" spc="114" dirty="0">
                <a:cs typeface="Arial"/>
                <a:hlinkClick r:id="rId3"/>
              </a:rPr>
              <a:t>Syntax</a:t>
            </a:r>
            <a:r>
              <a:rPr lang="en-AU" sz="2400" i="1" spc="114" dirty="0">
                <a:cs typeface="Arial"/>
              </a:rPr>
              <a:t>: docker stop [OPTIONS] CONTAINER [CONTAINER …]</a:t>
            </a: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</a:rPr>
              <a:t>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 stop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AU" sz="2800" spc="114" dirty="0"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Remove a non-running container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  <a:hlinkClick r:id="rId4"/>
              </a:rPr>
              <a:t>Syntax</a:t>
            </a:r>
            <a:r>
              <a:rPr lang="en-AU" sz="2400" i="1" spc="114" dirty="0">
                <a:cs typeface="Arial"/>
              </a:rPr>
              <a:t>: docker </a:t>
            </a:r>
            <a:r>
              <a:rPr lang="en-AU" sz="2400" i="1" spc="114" dirty="0" err="1">
                <a:cs typeface="Arial"/>
              </a:rPr>
              <a:t>rm</a:t>
            </a:r>
            <a:r>
              <a:rPr lang="en-AU" sz="2400" i="1" spc="114" dirty="0">
                <a:cs typeface="Arial"/>
              </a:rPr>
              <a:t> [OPTIONS] CONTAINER [CONTAINER …]</a:t>
            </a: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</a:rPr>
              <a:t>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rm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Remove a running container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rm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</a:t>
            </a:r>
            <a:r>
              <a:rPr lang="en-AU" sz="2400" i="1" spc="114" dirty="0">
                <a:solidFill>
                  <a:schemeClr val="accent2"/>
                </a:solidFill>
                <a:cs typeface="Arial"/>
              </a:rPr>
              <a:t>-f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477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377" y="402158"/>
            <a:ext cx="6731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+mn-lt"/>
              </a:rPr>
              <a:t>Running </a:t>
            </a:r>
            <a:r>
              <a:rPr sz="3600" dirty="0">
                <a:latin typeface="+mn-lt"/>
              </a:rPr>
              <a:t>a </a:t>
            </a:r>
            <a:r>
              <a:rPr sz="3600" spc="-5" dirty="0">
                <a:latin typeface="+mn-lt"/>
              </a:rPr>
              <a:t>Shell within </a:t>
            </a:r>
            <a:r>
              <a:rPr sz="3600" dirty="0">
                <a:latin typeface="+mn-lt"/>
              </a:rPr>
              <a:t>a</a:t>
            </a:r>
            <a:r>
              <a:rPr sz="3600" spc="-50" dirty="0">
                <a:latin typeface="+mn-lt"/>
              </a:rPr>
              <a:t> </a:t>
            </a:r>
            <a:r>
              <a:rPr sz="3600" spc="-5" dirty="0">
                <a:latin typeface="+mn-lt"/>
              </a:rPr>
              <a:t>Container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100" y="1263650"/>
            <a:ext cx="9829800" cy="4859727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just">
              <a:lnSpc>
                <a:spcPts val="2600"/>
              </a:lnSpc>
              <a:spcBef>
                <a:spcPts val="219"/>
              </a:spcBef>
            </a:pPr>
            <a:r>
              <a:rPr sz="2800" spc="-5" dirty="0">
                <a:cs typeface="Arial"/>
              </a:rPr>
              <a:t>Containers </a:t>
            </a:r>
            <a:r>
              <a:rPr sz="2800" dirty="0">
                <a:cs typeface="Arial"/>
              </a:rPr>
              <a:t>can be </a:t>
            </a:r>
            <a:r>
              <a:rPr sz="2800" spc="-5" dirty="0">
                <a:cs typeface="Arial"/>
              </a:rPr>
              <a:t>started </a:t>
            </a:r>
            <a:r>
              <a:rPr sz="2800" dirty="0">
                <a:cs typeface="Arial"/>
              </a:rPr>
              <a:t>and </a:t>
            </a:r>
            <a:r>
              <a:rPr sz="2800" spc="-5" dirty="0">
                <a:cs typeface="Arial"/>
              </a:rPr>
              <a:t>stopped, </a:t>
            </a:r>
            <a:r>
              <a:rPr sz="2800" dirty="0">
                <a:cs typeface="Arial"/>
              </a:rPr>
              <a:t>and behave like VMs</a:t>
            </a:r>
            <a:r>
              <a:rPr lang="en-AU" sz="2800" dirty="0">
                <a:cs typeface="Arial"/>
              </a:rPr>
              <a:t>.</a:t>
            </a:r>
            <a:r>
              <a:rPr sz="2800" dirty="0">
                <a:cs typeface="Arial"/>
              </a:rPr>
              <a:t> </a:t>
            </a:r>
            <a:r>
              <a:rPr lang="en-AU" sz="2800" dirty="0">
                <a:cs typeface="Arial"/>
              </a:rPr>
              <a:t>Instead of using </a:t>
            </a:r>
            <a:r>
              <a:rPr lang="en-AU" sz="2800" i="1" dirty="0">
                <a:cs typeface="Arial"/>
              </a:rPr>
              <a:t>SSH</a:t>
            </a:r>
            <a:r>
              <a:rPr lang="en-AU" sz="2800" dirty="0">
                <a:cs typeface="Arial"/>
              </a:rPr>
              <a:t> to access a VM, a container can be accessed with </a:t>
            </a:r>
            <a:r>
              <a:rPr lang="en-AU" sz="2800" i="1" dirty="0">
                <a:solidFill>
                  <a:srgbClr val="0070C0"/>
                </a:solidFill>
                <a:cs typeface="Arial"/>
              </a:rPr>
              <a:t>exec</a:t>
            </a:r>
            <a:r>
              <a:rPr lang="en-AU" sz="2800" dirty="0">
                <a:cs typeface="Arial"/>
              </a:rPr>
              <a:t> command. </a:t>
            </a:r>
          </a:p>
          <a:p>
            <a:pPr marL="12700" marR="5080" algn="just">
              <a:lnSpc>
                <a:spcPts val="2600"/>
              </a:lnSpc>
              <a:spcBef>
                <a:spcPts val="219"/>
              </a:spcBef>
            </a:pPr>
            <a:endParaRPr lang="en-AU" sz="2800" i="1" u="sng" dirty="0">
              <a:cs typeface="Arial"/>
            </a:endParaRPr>
          </a:p>
          <a:p>
            <a:pPr marL="12700" marR="5080" algn="just">
              <a:lnSpc>
                <a:spcPts val="2600"/>
              </a:lnSpc>
              <a:spcBef>
                <a:spcPts val="219"/>
              </a:spcBef>
            </a:pPr>
            <a:r>
              <a:rPr lang="en-AU" sz="2800" i="1" u="sng" dirty="0">
                <a:solidFill>
                  <a:schemeClr val="accent2"/>
                </a:solidFill>
                <a:cs typeface="Arial"/>
              </a:rPr>
              <a:t>(Not recommended, mainly for debug or testing purpose.)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cs typeface="Arial"/>
              <a:hlinkClick r:id="rId2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cs typeface="Arial"/>
                <a:hlinkClick r:id="rId2"/>
              </a:rPr>
              <a:t>Syntax</a:t>
            </a:r>
            <a:r>
              <a:rPr lang="en-AU" sz="2400" i="1" spc="114" dirty="0">
                <a:cs typeface="Arial"/>
              </a:rPr>
              <a:t>: docker exec [OPTIONS] CONTAINER COMMAND [ARG …]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cs typeface="Arial"/>
              </a:rPr>
              <a:t>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 exec -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ti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-w /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usr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/share/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/html/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sh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sed -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i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's/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!/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in Docker!/g'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index.html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marL="12700" marR="3277235">
              <a:lnSpc>
                <a:spcPts val="5300"/>
              </a:lnSpc>
              <a:spcBef>
                <a:spcPts val="540"/>
              </a:spcBef>
            </a:pPr>
            <a:endParaRPr lang="en-AU" sz="2200" dirty="0">
              <a:solidFill>
                <a:srgbClr val="006699"/>
              </a:solidFill>
              <a:latin typeface="Arial"/>
              <a:cs typeface="Arial"/>
            </a:endParaRPr>
          </a:p>
          <a:p>
            <a:pPr marL="12700" marR="3277235">
              <a:lnSpc>
                <a:spcPts val="5300"/>
              </a:lnSpc>
              <a:spcBef>
                <a:spcPts val="540"/>
              </a:spcBef>
            </a:pPr>
            <a:endParaRPr lang="en-AU" sz="2200" dirty="0">
              <a:solidFill>
                <a:srgbClr val="006699"/>
              </a:solidFill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E584A-D9B4-A947-8976-FF6054961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54" y="4802951"/>
            <a:ext cx="8142691" cy="27090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2500" y="402158"/>
            <a:ext cx="6324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600" spc="-5" dirty="0">
                <a:latin typeface="+mn-lt"/>
              </a:rPr>
              <a:t>Demo 1: Manage data in Docker</a:t>
            </a:r>
            <a:endParaRPr sz="3600" spc="-40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9900" y="1339850"/>
            <a:ext cx="9677400" cy="5527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Create a volume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  <a:hlinkClick r:id="rId2"/>
              </a:rPr>
              <a:t>Syntax</a:t>
            </a:r>
            <a:r>
              <a:rPr lang="en-AU" sz="2400" i="1" spc="114" dirty="0">
                <a:cs typeface="Arial"/>
              </a:rPr>
              <a:t>: docker volume create [OPTIONS] [VOLUME]</a:t>
            </a: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</a:rPr>
              <a:t> 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 volume create --name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htdocs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AU" sz="2800" spc="114" dirty="0"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Start a container with a </a:t>
            </a:r>
            <a:r>
              <a:rPr lang="en-AU" sz="2800" b="1" spc="114" dirty="0">
                <a:solidFill>
                  <a:schemeClr val="accent2"/>
                </a:solidFill>
                <a:cs typeface="Arial"/>
              </a:rPr>
              <a:t>volume</a:t>
            </a:r>
            <a:r>
              <a:rPr lang="en-AU" sz="2800" spc="114" dirty="0">
                <a:cs typeface="Arial"/>
              </a:rPr>
              <a:t> attached</a:t>
            </a:r>
            <a:endParaRPr lang="en-AU" sz="2400" i="1" spc="114" dirty="0">
              <a:cs typeface="Arial"/>
            </a:endParaRP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</a:rPr>
              <a:t> 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 run --name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-volume -p 8080:80 \</a:t>
            </a: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	            -v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htdocs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:/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usr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/share/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/html -d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	</a:t>
            </a:r>
            <a:endParaRPr lang="en-AU" sz="2800" spc="114" dirty="0"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Start a container with </a:t>
            </a:r>
            <a:r>
              <a:rPr lang="en-AU" sz="2800" b="1" spc="114" dirty="0">
                <a:solidFill>
                  <a:schemeClr val="accent2"/>
                </a:solidFill>
                <a:cs typeface="Arial"/>
              </a:rPr>
              <a:t>bind mount</a:t>
            </a:r>
            <a:r>
              <a:rPr lang="en-AU" sz="2800" spc="114" dirty="0">
                <a:cs typeface="Arial"/>
              </a:rPr>
              <a:t> attached</a:t>
            </a: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</a:rPr>
              <a:t> 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 run --name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-bind -p 8081:80 \</a:t>
            </a: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	            -v $(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pwd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)/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htdocs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:/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usr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/share/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/html -d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cs typeface="Arial"/>
              </a:rPr>
              <a:t>With named volume, the content of the container (</a:t>
            </a:r>
            <a:r>
              <a:rPr lang="en-AU" sz="2400" i="1" spc="114" dirty="0" err="1">
                <a:cs typeface="Arial"/>
              </a:rPr>
              <a:t>index.html</a:t>
            </a:r>
            <a:r>
              <a:rPr lang="en-AU" sz="2400" i="1" spc="114" dirty="0">
                <a:cs typeface="Arial"/>
              </a:rPr>
              <a:t> etc) was there, but with bind mount the directory was empty. Why? </a:t>
            </a: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cs typeface="Arial"/>
            </a:endParaRP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cs typeface="Arial"/>
              </a:rPr>
              <a:t>A </a:t>
            </a:r>
            <a:r>
              <a:rPr lang="en-AU" sz="2400" b="1" i="1" u="sng" spc="114" dirty="0">
                <a:cs typeface="Arial"/>
              </a:rPr>
              <a:t>new</a:t>
            </a:r>
            <a:r>
              <a:rPr lang="en-AU" sz="2400" i="1" spc="114" dirty="0">
                <a:cs typeface="Arial"/>
              </a:rPr>
              <a:t> named volume’s contents can be pre-populated by a container.</a:t>
            </a:r>
          </a:p>
        </p:txBody>
      </p:sp>
    </p:spTree>
    <p:extLst>
      <p:ext uri="{BB962C8B-B14F-4D97-AF65-F5344CB8AC3E}">
        <p14:creationId xmlns:p14="http://schemas.microsoft.com/office/powerpoint/2010/main" val="420618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3100" y="273050"/>
            <a:ext cx="43618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+mn-lt"/>
              </a:rPr>
              <a:t>What</a:t>
            </a:r>
            <a:r>
              <a:rPr lang="en-AU" sz="3600" spc="-5" dirty="0">
                <a:latin typeface="+mn-lt"/>
              </a:rPr>
              <a:t>'</a:t>
            </a:r>
            <a:r>
              <a:rPr sz="3600" spc="-5" dirty="0">
                <a:latin typeface="+mn-lt"/>
              </a:rPr>
              <a:t>s in </a:t>
            </a:r>
            <a:r>
              <a:rPr sz="3600" dirty="0">
                <a:latin typeface="+mn-lt"/>
              </a:rPr>
              <a:t>a</a:t>
            </a:r>
            <a:r>
              <a:rPr sz="3600" spc="-45" dirty="0">
                <a:latin typeface="+mn-lt"/>
              </a:rPr>
              <a:t> </a:t>
            </a:r>
            <a:r>
              <a:rPr sz="3600" spc="-5" dirty="0">
                <a:latin typeface="+mn-lt"/>
              </a:rPr>
              <a:t>Dockerfile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301" y="1187450"/>
            <a:ext cx="9829800" cy="566565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4"/>
              </a:spcBef>
            </a:pPr>
            <a:r>
              <a:rPr lang="en-AU" sz="2400" i="1" dirty="0">
                <a:solidFill>
                  <a:srgbClr val="0070C0"/>
                </a:solidFill>
                <a:cs typeface="Arial"/>
                <a:hlinkClick r:id="rId2"/>
              </a:rPr>
              <a:t>FROM</a:t>
            </a:r>
            <a:r>
              <a:rPr lang="en-AU" sz="2400" i="1" dirty="0">
                <a:solidFill>
                  <a:srgbClr val="0070C0"/>
                </a:solidFill>
                <a:cs typeface="Arial"/>
              </a:rPr>
              <a:t> </a:t>
            </a:r>
            <a:r>
              <a:rPr lang="en-AU" sz="2400" i="1" dirty="0" err="1">
                <a:cs typeface="Arial"/>
              </a:rPr>
              <a:t>nginx:latest</a:t>
            </a:r>
            <a:endParaRPr lang="en-AU" sz="2400" i="1" dirty="0">
              <a:cs typeface="Arial"/>
            </a:endParaRPr>
          </a:p>
          <a:p>
            <a:pPr marL="12700" marR="5080">
              <a:lnSpc>
                <a:spcPct val="99400"/>
              </a:lnSpc>
              <a:spcBef>
                <a:spcPts val="114"/>
              </a:spcBef>
            </a:pPr>
            <a:endParaRPr lang="en-AU" sz="2400" i="1" dirty="0">
              <a:solidFill>
                <a:srgbClr val="0070C0"/>
              </a:solidFill>
              <a:cs typeface="Arial"/>
            </a:endParaRPr>
          </a:p>
          <a:p>
            <a:pPr marL="12700" marR="5080">
              <a:lnSpc>
                <a:spcPct val="99400"/>
              </a:lnSpc>
              <a:spcBef>
                <a:spcPts val="114"/>
              </a:spcBef>
            </a:pPr>
            <a:r>
              <a:rPr lang="en-AU" sz="2400" i="1" dirty="0">
                <a:solidFill>
                  <a:srgbClr val="0070C0"/>
                </a:solidFill>
                <a:cs typeface="Arial"/>
                <a:hlinkClick r:id="rId3"/>
              </a:rPr>
              <a:t>ENV</a:t>
            </a:r>
            <a:r>
              <a:rPr lang="en-AU" sz="2400" i="1" dirty="0">
                <a:solidFill>
                  <a:srgbClr val="0070C0"/>
                </a:solidFill>
                <a:cs typeface="Arial"/>
              </a:rPr>
              <a:t> </a:t>
            </a:r>
            <a:r>
              <a:rPr lang="en-AU" sz="2400" i="1" dirty="0">
                <a:cs typeface="Arial"/>
              </a:rPr>
              <a:t>WELCOME_STRING </a:t>
            </a:r>
            <a:r>
              <a:rPr lang="en-AU" sz="2400" i="1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"</a:t>
            </a:r>
            <a:r>
              <a:rPr lang="en-AU" sz="2400" i="1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nginx</a:t>
            </a:r>
            <a:r>
              <a:rPr lang="en-AU" sz="2400" i="1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in Docker"</a:t>
            </a:r>
          </a:p>
          <a:p>
            <a:pPr marL="12700" marR="5080">
              <a:lnSpc>
                <a:spcPct val="99400"/>
              </a:lnSpc>
              <a:spcBef>
                <a:spcPts val="114"/>
              </a:spcBef>
            </a:pPr>
            <a:endParaRPr lang="en-AU" sz="2400" i="1" dirty="0">
              <a:solidFill>
                <a:srgbClr val="0070C0"/>
              </a:solidFill>
              <a:cs typeface="Arial"/>
            </a:endParaRPr>
          </a:p>
          <a:p>
            <a:pPr marL="12700" marR="5080">
              <a:lnSpc>
                <a:spcPct val="99400"/>
              </a:lnSpc>
              <a:spcBef>
                <a:spcPts val="114"/>
              </a:spcBef>
            </a:pPr>
            <a:r>
              <a:rPr lang="en-AU" sz="2400" i="1" dirty="0">
                <a:solidFill>
                  <a:srgbClr val="0070C0"/>
                </a:solidFill>
                <a:cs typeface="Arial"/>
                <a:hlinkClick r:id="rId4"/>
              </a:rPr>
              <a:t>WORKDIR</a:t>
            </a:r>
            <a:r>
              <a:rPr lang="en-AU" sz="2400" i="1" dirty="0">
                <a:solidFill>
                  <a:srgbClr val="0070C0"/>
                </a:solidFill>
                <a:cs typeface="Arial"/>
              </a:rPr>
              <a:t> </a:t>
            </a:r>
            <a:r>
              <a:rPr lang="en-AU" sz="2400" i="1" dirty="0">
                <a:cs typeface="Arial"/>
              </a:rPr>
              <a:t>/</a:t>
            </a:r>
            <a:r>
              <a:rPr lang="en-AU" sz="2400" i="1" dirty="0" err="1">
                <a:cs typeface="Arial"/>
              </a:rPr>
              <a:t>usr</a:t>
            </a:r>
            <a:r>
              <a:rPr lang="en-AU" sz="2400" i="1" dirty="0">
                <a:cs typeface="Arial"/>
              </a:rPr>
              <a:t>/share/</a:t>
            </a:r>
            <a:r>
              <a:rPr lang="en-AU" sz="2400" i="1" dirty="0" err="1">
                <a:cs typeface="Arial"/>
              </a:rPr>
              <a:t>nginx</a:t>
            </a:r>
            <a:r>
              <a:rPr lang="en-AU" sz="2400" i="1" dirty="0">
                <a:cs typeface="Arial"/>
              </a:rPr>
              <a:t>/html</a:t>
            </a:r>
          </a:p>
          <a:p>
            <a:pPr marL="12700" marR="5080">
              <a:lnSpc>
                <a:spcPct val="99400"/>
              </a:lnSpc>
              <a:spcBef>
                <a:spcPts val="114"/>
              </a:spcBef>
            </a:pPr>
            <a:endParaRPr lang="en-AU" sz="2400" i="1" dirty="0">
              <a:solidFill>
                <a:srgbClr val="0070C0"/>
              </a:solidFill>
              <a:cs typeface="Arial"/>
            </a:endParaRPr>
          </a:p>
          <a:p>
            <a:pPr marL="12700" marR="5080">
              <a:lnSpc>
                <a:spcPct val="99400"/>
              </a:lnSpc>
              <a:spcBef>
                <a:spcPts val="114"/>
              </a:spcBef>
            </a:pPr>
            <a:r>
              <a:rPr lang="en-AU" sz="2400" i="1" dirty="0">
                <a:solidFill>
                  <a:srgbClr val="0070C0"/>
                </a:solidFill>
                <a:cs typeface="Arial"/>
                <a:hlinkClick r:id="rId5"/>
              </a:rPr>
              <a:t>COPY</a:t>
            </a:r>
            <a:r>
              <a:rPr lang="en-AU" sz="2400" i="1" dirty="0">
                <a:solidFill>
                  <a:srgbClr val="0070C0"/>
                </a:solidFill>
                <a:cs typeface="Arial"/>
              </a:rPr>
              <a:t> </a:t>
            </a:r>
            <a:r>
              <a:rPr lang="en-AU" sz="2400" i="1" dirty="0">
                <a:cs typeface="Arial"/>
              </a:rPr>
              <a:t>[</a:t>
            </a:r>
            <a:r>
              <a:rPr lang="en-AU" sz="2400" i="1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"./</a:t>
            </a:r>
            <a:r>
              <a:rPr lang="en-AU" sz="2400" i="1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entrypoint.sh</a:t>
            </a:r>
            <a:r>
              <a:rPr lang="en-AU" sz="2400" i="1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", "/"</a:t>
            </a:r>
            <a:r>
              <a:rPr lang="en-AU" sz="2400" i="1" dirty="0">
                <a:cs typeface="Arial"/>
              </a:rPr>
              <a:t>]</a:t>
            </a:r>
          </a:p>
          <a:p>
            <a:pPr marL="12700" marR="5080">
              <a:lnSpc>
                <a:spcPct val="99400"/>
              </a:lnSpc>
              <a:spcBef>
                <a:spcPts val="114"/>
              </a:spcBef>
            </a:pPr>
            <a:endParaRPr lang="en-AU" sz="2400" i="1" dirty="0">
              <a:solidFill>
                <a:srgbClr val="0070C0"/>
              </a:solidFill>
              <a:cs typeface="Arial"/>
            </a:endParaRPr>
          </a:p>
          <a:p>
            <a:pPr marL="12700" marR="5080">
              <a:lnSpc>
                <a:spcPct val="99400"/>
              </a:lnSpc>
              <a:spcBef>
                <a:spcPts val="114"/>
              </a:spcBef>
            </a:pPr>
            <a:r>
              <a:rPr lang="en-AU" sz="2400" i="1" dirty="0">
                <a:solidFill>
                  <a:srgbClr val="0070C0"/>
                </a:solidFill>
                <a:cs typeface="Arial"/>
                <a:hlinkClick r:id="rId6"/>
              </a:rPr>
              <a:t>RUN</a:t>
            </a:r>
            <a:r>
              <a:rPr lang="en-AU" sz="2400" i="1" dirty="0">
                <a:solidFill>
                  <a:srgbClr val="0070C0"/>
                </a:solidFill>
                <a:cs typeface="Arial"/>
              </a:rPr>
              <a:t> </a:t>
            </a:r>
            <a:r>
              <a:rPr lang="en-AU" sz="2400" i="1" dirty="0">
                <a:cs typeface="Arial"/>
              </a:rPr>
              <a:t>cp </a:t>
            </a:r>
            <a:r>
              <a:rPr lang="en-AU" sz="2400" i="1" dirty="0" err="1">
                <a:cs typeface="Arial"/>
              </a:rPr>
              <a:t>index.html</a:t>
            </a:r>
            <a:r>
              <a:rPr lang="en-AU" sz="2400" i="1" dirty="0">
                <a:cs typeface="Arial"/>
              </a:rPr>
              <a:t> </a:t>
            </a:r>
            <a:r>
              <a:rPr lang="en-AU" sz="2400" i="1" dirty="0" err="1">
                <a:cs typeface="Arial"/>
              </a:rPr>
              <a:t>index_backup.html</a:t>
            </a:r>
            <a:r>
              <a:rPr lang="en-AU" sz="2400" i="1" dirty="0">
                <a:cs typeface="Arial"/>
              </a:rPr>
              <a:t>; \</a:t>
            </a:r>
          </a:p>
          <a:p>
            <a:pPr marL="12700" marR="5080">
              <a:lnSpc>
                <a:spcPct val="99400"/>
              </a:lnSpc>
              <a:spcBef>
                <a:spcPts val="114"/>
              </a:spcBef>
            </a:pPr>
            <a:r>
              <a:rPr lang="en-AU" sz="2400" i="1" dirty="0">
                <a:solidFill>
                  <a:srgbClr val="0070C0"/>
                </a:solidFill>
                <a:cs typeface="Arial"/>
              </a:rPr>
              <a:t>         </a:t>
            </a:r>
            <a:r>
              <a:rPr lang="en-AU" sz="2400" i="1" dirty="0" err="1">
                <a:cs typeface="Arial"/>
              </a:rPr>
              <a:t>chmod</a:t>
            </a:r>
            <a:r>
              <a:rPr lang="en-AU" sz="2400" i="1" dirty="0">
                <a:cs typeface="Arial"/>
              </a:rPr>
              <a:t> +x /</a:t>
            </a:r>
            <a:r>
              <a:rPr lang="en-AU" sz="2400" i="1" dirty="0" err="1">
                <a:cs typeface="Arial"/>
              </a:rPr>
              <a:t>entrypoint.sh</a:t>
            </a:r>
            <a:r>
              <a:rPr lang="en-AU" sz="2400" i="1" dirty="0">
                <a:cs typeface="Arial"/>
              </a:rPr>
              <a:t>; \</a:t>
            </a:r>
          </a:p>
          <a:p>
            <a:pPr marL="12700" marR="5080">
              <a:lnSpc>
                <a:spcPct val="99400"/>
              </a:lnSpc>
              <a:spcBef>
                <a:spcPts val="114"/>
              </a:spcBef>
            </a:pPr>
            <a:r>
              <a:rPr lang="en-AU" sz="2400" i="1" dirty="0">
                <a:cs typeface="Arial"/>
              </a:rPr>
              <a:t>         apt-get update &amp;&amp; apt-get install -</a:t>
            </a:r>
            <a:r>
              <a:rPr lang="en-AU" sz="2400" i="1" dirty="0" err="1">
                <a:cs typeface="Arial"/>
              </a:rPr>
              <a:t>qy</a:t>
            </a:r>
            <a:r>
              <a:rPr lang="en-AU" sz="2400" i="1" dirty="0">
                <a:cs typeface="Arial"/>
              </a:rPr>
              <a:t> vim</a:t>
            </a:r>
          </a:p>
          <a:p>
            <a:pPr marL="12700" marR="5080">
              <a:lnSpc>
                <a:spcPct val="99400"/>
              </a:lnSpc>
              <a:spcBef>
                <a:spcPts val="114"/>
              </a:spcBef>
            </a:pPr>
            <a:endParaRPr lang="en-AU" sz="2400" i="1" dirty="0">
              <a:solidFill>
                <a:srgbClr val="0070C0"/>
              </a:solidFill>
              <a:cs typeface="Arial"/>
            </a:endParaRPr>
          </a:p>
          <a:p>
            <a:pPr marL="12700" marR="5080">
              <a:lnSpc>
                <a:spcPct val="99400"/>
              </a:lnSpc>
              <a:spcBef>
                <a:spcPts val="114"/>
              </a:spcBef>
            </a:pPr>
            <a:r>
              <a:rPr lang="en-AU" sz="2400" i="1" dirty="0">
                <a:solidFill>
                  <a:srgbClr val="0070C0"/>
                </a:solidFill>
                <a:cs typeface="Arial"/>
                <a:hlinkClick r:id="rId7"/>
              </a:rPr>
              <a:t>ENTRYPOINT</a:t>
            </a:r>
            <a:r>
              <a:rPr lang="en-AU" sz="2400" i="1" dirty="0">
                <a:solidFill>
                  <a:srgbClr val="0070C0"/>
                </a:solidFill>
                <a:cs typeface="Arial"/>
              </a:rPr>
              <a:t> </a:t>
            </a:r>
            <a:r>
              <a:rPr lang="en-AU" sz="2400" i="1" dirty="0">
                <a:cs typeface="Arial"/>
              </a:rPr>
              <a:t>[</a:t>
            </a:r>
            <a:r>
              <a:rPr lang="en-AU" sz="2400" i="1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"/</a:t>
            </a:r>
            <a:r>
              <a:rPr lang="en-AU" sz="2400" i="1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entrypoint.sh</a:t>
            </a:r>
            <a:r>
              <a:rPr lang="en-AU" sz="2400" i="1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"</a:t>
            </a:r>
            <a:r>
              <a:rPr lang="en-AU" sz="2400" i="1" dirty="0">
                <a:cs typeface="Arial"/>
              </a:rPr>
              <a:t>]</a:t>
            </a:r>
          </a:p>
          <a:p>
            <a:pPr marL="12700" marR="5080">
              <a:lnSpc>
                <a:spcPct val="99400"/>
              </a:lnSpc>
              <a:spcBef>
                <a:spcPts val="114"/>
              </a:spcBef>
            </a:pPr>
            <a:r>
              <a:rPr lang="en-AU" sz="2400" i="1" dirty="0">
                <a:solidFill>
                  <a:srgbClr val="0070C0"/>
                </a:solidFill>
                <a:cs typeface="Arial"/>
              </a:rPr>
              <a:t/>
            </a:r>
            <a:r>
              <a:rPr lang="en-AU" sz="2400" i="1" dirty="0">
                <a:solidFill>
                  <a:srgbClr val="0070C0"/>
                </a:solidFill>
                <a:cs typeface="Arial"/>
                <a:hlinkClick r:id="rId8"/>
              </a:rPr>
              <a:t>CMD</a:t>
            </a:r>
            <a:r>
              <a:rPr lang="en-AU" sz="2400" i="1" dirty="0">
                <a:solidFill>
                  <a:srgbClr val="0070C0"/>
                </a:solidFill>
                <a:cs typeface="Arial"/>
              </a:rPr>
              <a:t> </a:t>
            </a:r>
            <a:r>
              <a:rPr lang="en-AU" sz="2400" i="1" dirty="0">
                <a:cs typeface="Arial"/>
              </a:rPr>
              <a:t>[</a:t>
            </a:r>
            <a:r>
              <a:rPr lang="en-AU" sz="2400" i="1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"</a:t>
            </a:r>
            <a:r>
              <a:rPr lang="en-AU" sz="2400" i="1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nginx</a:t>
            </a:r>
            <a:r>
              <a:rPr lang="en-AU" sz="2400" i="1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", "-g", "daemon off;"</a:t>
            </a:r>
            <a:r>
              <a:rPr lang="en-AU" sz="2400" i="1" dirty="0">
                <a:cs typeface="Arial"/>
              </a:rPr>
              <a:t>]</a:t>
            </a:r>
            <a:endParaRPr i="1" dirty="0">
              <a:cs typeface="Arial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B4146C90-3CD6-8D4E-B4B9-D614F2DE5091}"/>
              </a:ext>
            </a:extLst>
          </p:cNvPr>
          <p:cNvSpPr/>
          <p:nvPr/>
        </p:nvSpPr>
        <p:spPr>
          <a:xfrm>
            <a:off x="6565900" y="1416050"/>
            <a:ext cx="609600" cy="3733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BC5A834-C841-8D4C-96E4-7F047EA432BF}"/>
              </a:ext>
            </a:extLst>
          </p:cNvPr>
          <p:cNvSpPr/>
          <p:nvPr/>
        </p:nvSpPr>
        <p:spPr>
          <a:xfrm>
            <a:off x="6565900" y="5759450"/>
            <a:ext cx="609600" cy="10277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FD65C-B60B-734B-96F1-FC763B81DE6E}"/>
              </a:ext>
            </a:extLst>
          </p:cNvPr>
          <p:cNvSpPr txBox="1"/>
          <p:nvPr/>
        </p:nvSpPr>
        <p:spPr>
          <a:xfrm>
            <a:off x="7749867" y="3052117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Run at build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F609D-4A8D-254C-BA67-C35A047DDC9A}"/>
              </a:ext>
            </a:extLst>
          </p:cNvPr>
          <p:cNvSpPr txBox="1"/>
          <p:nvPr/>
        </p:nvSpPr>
        <p:spPr>
          <a:xfrm>
            <a:off x="7749867" y="604247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Run at start up</a:t>
            </a:r>
          </a:p>
        </p:txBody>
      </p:sp>
    </p:spTree>
    <p:extLst>
      <p:ext uri="{BB962C8B-B14F-4D97-AF65-F5344CB8AC3E}">
        <p14:creationId xmlns:p14="http://schemas.microsoft.com/office/powerpoint/2010/main" val="535889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2229" y="349250"/>
            <a:ext cx="2629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+mn-lt"/>
              </a:rPr>
              <a:t>EN</a:t>
            </a:r>
            <a:r>
              <a:rPr sz="3600" spc="-5" dirty="0">
                <a:latin typeface="+mn-lt"/>
              </a:rPr>
              <a:t>T</a:t>
            </a:r>
            <a:r>
              <a:rPr sz="3600" spc="-120" dirty="0">
                <a:latin typeface="+mn-lt"/>
              </a:rPr>
              <a:t>R</a:t>
            </a:r>
            <a:r>
              <a:rPr sz="3600" dirty="0">
                <a:latin typeface="+mn-lt"/>
              </a:rPr>
              <a:t>YP</a:t>
            </a:r>
            <a:r>
              <a:rPr sz="3600" spc="-5" dirty="0">
                <a:latin typeface="+mn-lt"/>
              </a:rPr>
              <a:t>OI</a:t>
            </a:r>
            <a:r>
              <a:rPr sz="3600" dirty="0">
                <a:latin typeface="+mn-lt"/>
              </a:rPr>
              <a:t>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9994" y="1041793"/>
            <a:ext cx="10318306" cy="537326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69900" marR="135255" indent="-457200" algn="just">
              <a:lnSpc>
                <a:spcPts val="2600"/>
              </a:lnSpc>
              <a:spcBef>
                <a:spcPts val="219"/>
              </a:spcBef>
              <a:buFont typeface="Arial" panose="020B0604020202020204" pitchFamily="34" charset="0"/>
              <a:buChar char="•"/>
            </a:pPr>
            <a:r>
              <a:rPr sz="2800" spc="100" dirty="0">
                <a:cs typeface="Arial"/>
              </a:rPr>
              <a:t>ENTRYPOINT gets executed</a:t>
            </a:r>
            <a:r>
              <a:rPr lang="en-AU" sz="2800" spc="100" dirty="0">
                <a:cs typeface="Arial"/>
              </a:rPr>
              <a:t> </a:t>
            </a:r>
            <a:r>
              <a:rPr sz="2800" spc="100" dirty="0">
                <a:cs typeface="Arial"/>
              </a:rPr>
              <a:t>when the container starts</a:t>
            </a:r>
            <a:r>
              <a:rPr lang="en-AU" sz="2800" spc="100" dirty="0">
                <a:cs typeface="Arial"/>
              </a:rPr>
              <a:t>. CMD specifies arguments that will be fed to the ENTRYPOINT.</a:t>
            </a:r>
            <a:endParaRPr sz="2800" spc="100" dirty="0"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00" spc="100" dirty="0">
              <a:cs typeface="Arial"/>
            </a:endParaRPr>
          </a:p>
          <a:p>
            <a:pPr marL="469900" marR="5080" indent="-457200" algn="just">
              <a:lnSpc>
                <a:spcPct val="1004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AU" sz="2800" spc="100" dirty="0">
                <a:cs typeface="Arial"/>
              </a:rPr>
              <a:t>Unless it is overridden, ENTRYPOINT will always be executed.</a:t>
            </a:r>
            <a:endParaRPr sz="2800" spc="100" dirty="0"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AU" sz="2800" spc="100" dirty="0"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en-AU" sz="2000" i="1" spc="100" dirty="0">
                <a:solidFill>
                  <a:srgbClr val="00B050"/>
                </a:solidFill>
                <a:cs typeface="Arial"/>
              </a:rPr>
              <a:t>#!/</a:t>
            </a:r>
            <a:r>
              <a:rPr lang="en-AU" sz="2000" i="1" spc="100" dirty="0" err="1">
                <a:solidFill>
                  <a:srgbClr val="00B050"/>
                </a:solidFill>
                <a:cs typeface="Arial"/>
              </a:rPr>
              <a:t>usr</a:t>
            </a:r>
            <a:r>
              <a:rPr lang="en-AU" sz="2000" i="1" spc="100" dirty="0">
                <a:solidFill>
                  <a:srgbClr val="00B050"/>
                </a:solidFill>
                <a:cs typeface="Arial"/>
              </a:rPr>
              <a:t>/bin/env </a:t>
            </a:r>
            <a:r>
              <a:rPr lang="en-AU" sz="2000" i="1" spc="100" dirty="0" err="1">
                <a:solidFill>
                  <a:srgbClr val="00B050"/>
                </a:solidFill>
                <a:cs typeface="Arial"/>
              </a:rPr>
              <a:t>sh</a:t>
            </a:r>
            <a:endParaRPr lang="en-AU" sz="2000" i="1" spc="100" dirty="0">
              <a:solidFill>
                <a:srgbClr val="00B050"/>
              </a:solidFill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AU" sz="2000" i="1" spc="100" dirty="0">
              <a:solidFill>
                <a:srgbClr val="00B050"/>
              </a:solidFill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en-AU" sz="2000" i="1" spc="100" dirty="0">
                <a:solidFill>
                  <a:srgbClr val="00B050"/>
                </a:solidFill>
                <a:cs typeface="Arial"/>
              </a:rPr>
              <a:t># Replace the substring with the value of the environment variable ${WELCOME_STRING}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AU" sz="2000" i="1" spc="100" dirty="0">
              <a:solidFill>
                <a:srgbClr val="0070C0"/>
              </a:solidFill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en-AU" sz="2000" i="1" spc="100" dirty="0">
                <a:cs typeface="Arial"/>
              </a:rPr>
              <a:t>sed -</a:t>
            </a:r>
            <a:r>
              <a:rPr lang="en-AU" sz="2000" i="1" spc="100" dirty="0" err="1">
                <a:cs typeface="Arial"/>
              </a:rPr>
              <a:t>i</a:t>
            </a:r>
            <a:r>
              <a:rPr lang="en-AU" sz="2000" i="1" spc="100" dirty="0">
                <a:cs typeface="Arial"/>
              </a:rPr>
              <a:t> </a:t>
            </a:r>
            <a:r>
              <a:rPr lang="en-AU" sz="2000" i="1" spc="1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's/Welcome to </a:t>
            </a:r>
            <a:r>
              <a:rPr lang="en-AU" sz="2000" i="1" spc="1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nginx</a:t>
            </a:r>
            <a:r>
              <a:rPr lang="en-AU" sz="2000" i="1" spc="1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!/Welcome to '"${WELCOME_STRING}"'!/g' </a:t>
            </a:r>
            <a:r>
              <a:rPr lang="en-AU" sz="2000" i="1" spc="100" dirty="0">
                <a:cs typeface="Arial"/>
              </a:rPr>
              <a:t>/</a:t>
            </a:r>
            <a:r>
              <a:rPr lang="en-AU" sz="2000" i="1" spc="100" dirty="0" err="1">
                <a:cs typeface="Arial"/>
              </a:rPr>
              <a:t>usr</a:t>
            </a:r>
            <a:r>
              <a:rPr lang="en-AU" sz="2000" i="1" spc="100" dirty="0">
                <a:cs typeface="Arial"/>
              </a:rPr>
              <a:t>/share/</a:t>
            </a:r>
            <a:r>
              <a:rPr lang="en-AU" sz="2000" i="1" spc="100" dirty="0" err="1">
                <a:cs typeface="Arial"/>
              </a:rPr>
              <a:t>nginx</a:t>
            </a:r>
            <a:r>
              <a:rPr lang="en-AU" sz="2000" i="1" spc="100" dirty="0">
                <a:cs typeface="Arial"/>
              </a:rPr>
              <a:t>/html/</a:t>
            </a:r>
            <a:r>
              <a:rPr lang="en-AU" sz="2000" i="1" spc="100" dirty="0" err="1">
                <a:cs typeface="Arial"/>
              </a:rPr>
              <a:t>index.html</a:t>
            </a:r>
            <a:endParaRPr lang="en-AU" sz="2000" i="1" spc="100" dirty="0"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AU" sz="2000" i="1" spc="100" dirty="0">
              <a:solidFill>
                <a:srgbClr val="0070C0"/>
              </a:solidFill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en-AU" sz="2000" i="1" spc="100" dirty="0">
                <a:solidFill>
                  <a:srgbClr val="00B050"/>
                </a:solidFill>
                <a:cs typeface="Arial"/>
              </a:rPr>
              <a:t># Make the </a:t>
            </a:r>
            <a:r>
              <a:rPr lang="en-AU" sz="2000" i="1" spc="100" dirty="0" err="1">
                <a:solidFill>
                  <a:srgbClr val="00B050"/>
                </a:solidFill>
                <a:cs typeface="Arial"/>
              </a:rPr>
              <a:t>entrypoint</a:t>
            </a:r>
            <a:r>
              <a:rPr lang="en-AU" sz="2000" i="1" spc="100" dirty="0">
                <a:solidFill>
                  <a:srgbClr val="00B050"/>
                </a:solidFill>
                <a:cs typeface="Arial"/>
              </a:rPr>
              <a:t> a pass through, then runs the docker command. By default “$@” variable points to the command line arguments.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en-AU" sz="2000" i="1" spc="100" dirty="0">
                <a:cs typeface="Arial"/>
              </a:rPr>
              <a:t>exec</a:t>
            </a:r>
            <a:r>
              <a:rPr lang="en-AU" sz="2000" i="1" spc="100" dirty="0">
                <a:solidFill>
                  <a:srgbClr val="0070C0"/>
                </a:solidFill>
                <a:cs typeface="Arial"/>
              </a:rPr>
              <a:t> </a:t>
            </a:r>
            <a:r>
              <a:rPr lang="en-AU" sz="2000" i="1" spc="1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"$@“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en-AU" sz="2000" i="1" spc="100" dirty="0">
                <a:solidFill>
                  <a:srgbClr val="00B050"/>
                </a:solidFill>
                <a:cs typeface="Arial"/>
              </a:rPr>
              <a:t># </a:t>
            </a:r>
            <a:r>
              <a:rPr lang="en-AU" sz="2000" i="1" spc="100" dirty="0" err="1">
                <a:solidFill>
                  <a:srgbClr val="00B050"/>
                </a:solidFill>
                <a:cs typeface="Arial"/>
              </a:rPr>
              <a:t>nginx</a:t>
            </a:r>
            <a:r>
              <a:rPr lang="en-AU" sz="2000" i="1" spc="100" dirty="0">
                <a:solidFill>
                  <a:srgbClr val="00B050"/>
                </a:solidFill>
                <a:cs typeface="Arial"/>
              </a:rPr>
              <a:t> -g “daemon off”</a:t>
            </a:r>
            <a:endParaRPr sz="2000" i="1" spc="100" dirty="0">
              <a:solidFill>
                <a:srgbClr val="00B050"/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4400" y="425450"/>
            <a:ext cx="6324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3600" spc="-5" dirty="0">
                <a:latin typeface="+mn-lt"/>
              </a:rPr>
              <a:t>Demo 2: Create</a:t>
            </a:r>
            <a:r>
              <a:rPr sz="3600" spc="-5" dirty="0">
                <a:latin typeface="+mn-lt"/>
              </a:rPr>
              <a:t> </a:t>
            </a:r>
            <a:r>
              <a:rPr sz="3600" dirty="0">
                <a:latin typeface="+mn-lt"/>
              </a:rPr>
              <a:t>an</a:t>
            </a:r>
            <a:r>
              <a:rPr sz="3600" spc="-45" dirty="0">
                <a:latin typeface="+mn-lt"/>
              </a:rPr>
              <a:t> </a:t>
            </a:r>
            <a:r>
              <a:rPr sz="3600" spc="-5" dirty="0">
                <a:latin typeface="+mn-lt"/>
              </a:rPr>
              <a:t>image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844FBD7-897A-CD40-8ADF-6AD7964342AF}"/>
              </a:ext>
            </a:extLst>
          </p:cNvPr>
          <p:cNvSpPr txBox="1"/>
          <p:nvPr/>
        </p:nvSpPr>
        <p:spPr>
          <a:xfrm>
            <a:off x="393976" y="1416050"/>
            <a:ext cx="9905999" cy="27814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Create an image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  <a:hlinkClick r:id="rId2"/>
              </a:rPr>
              <a:t>Syntax</a:t>
            </a:r>
            <a:r>
              <a:rPr lang="en-AU" sz="2400" i="1" spc="114" dirty="0">
                <a:cs typeface="Arial"/>
              </a:rPr>
              <a:t>: docker build [OPTIONS] PATH</a:t>
            </a: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</a:rPr>
              <a:t>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 build -t demo2 .</a:t>
            </a: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AU" sz="2800" spc="114" dirty="0"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Create a container from the image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	docker run --</a:t>
            </a:r>
            <a:r>
              <a:rPr lang="en-AU" sz="2400" i="1" spc="114">
                <a:solidFill>
                  <a:srgbClr val="0070C0"/>
                </a:solidFill>
                <a:cs typeface="Arial"/>
              </a:rPr>
              <a:t>name demo2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-e WELCOME_STRING="COMP90024" \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	 -p 8081:80 -d demo2</a:t>
            </a: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endParaRPr lang="en-AU" sz="2800" spc="114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BE4E3-71EF-C849-821C-1B56123F1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0" y="4349750"/>
            <a:ext cx="7073900" cy="278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761" y="349250"/>
            <a:ext cx="886987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3600" spc="-5" dirty="0">
                <a:latin typeface="+mn-lt"/>
              </a:rPr>
              <a:t>Demo 3: WordPress + MySQL + phpMyAdmin</a:t>
            </a:r>
            <a:endParaRPr sz="36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91AC3-94C0-0844-86BE-2089E4FF9F1E}"/>
              </a:ext>
            </a:extLst>
          </p:cNvPr>
          <p:cNvSpPr txBox="1"/>
          <p:nvPr/>
        </p:nvSpPr>
        <p:spPr>
          <a:xfrm>
            <a:off x="598606" y="1017057"/>
            <a:ext cx="9372600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2800" dirty="0"/>
              <a:t>WordPress is a free and open-source content management system based on PHP and MySQL. </a:t>
            </a:r>
          </a:p>
          <a:p>
            <a:pPr algn="just"/>
            <a:endParaRPr lang="en-AU" sz="2800" dirty="0"/>
          </a:p>
          <a:p>
            <a:pPr algn="just"/>
            <a:r>
              <a:rPr lang="en-AU" sz="2800" dirty="0"/>
              <a:t>Demo 3: use </a:t>
            </a:r>
            <a:r>
              <a:rPr lang="en-AU" sz="2800" dirty="0">
                <a:hlinkClick r:id="rId2"/>
              </a:rPr>
              <a:t>Compose</a:t>
            </a:r>
            <a:r>
              <a:rPr lang="en-AU" sz="2800" dirty="0"/>
              <a:t> file to start a WordPress website including WordPress, MySQL and phpMyAdmin.</a:t>
            </a:r>
          </a:p>
          <a:p>
            <a:pPr algn="just"/>
            <a:endParaRPr lang="en-AU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800" dirty="0"/>
              <a:t>Start the containers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cs typeface="Arial"/>
              </a:rPr>
              <a:t>	</a:t>
            </a:r>
            <a:r>
              <a:rPr lang="en-AU" sz="2400" i="1" spc="114" dirty="0">
                <a:cs typeface="Arial"/>
                <a:hlinkClick r:id="rId3"/>
              </a:rPr>
              <a:t>Syntax</a:t>
            </a:r>
            <a:r>
              <a:rPr lang="en-AU" sz="2400" i="1" spc="114" dirty="0">
                <a:cs typeface="Arial"/>
              </a:rPr>
              <a:t>: docker-compose up [OPTIONS]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</a:rPr>
              <a:t>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docker-compose up -d</a:t>
            </a:r>
            <a:endParaRPr lang="en-AU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800" dirty="0"/>
              <a:t>Stop the containers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cs typeface="Arial"/>
              </a:rPr>
              <a:t>	</a:t>
            </a:r>
            <a:r>
              <a:rPr lang="en-AU" sz="2400" i="1" spc="114" dirty="0">
                <a:cs typeface="Arial"/>
                <a:hlinkClick r:id="rId4"/>
              </a:rPr>
              <a:t>Syntax</a:t>
            </a:r>
            <a:r>
              <a:rPr lang="en-AU" sz="2400" i="1" spc="114" dirty="0">
                <a:cs typeface="Arial"/>
              </a:rPr>
              <a:t>: docker-compose stop [OPTIONS] [SERVICE …]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800" spc="114" dirty="0">
                <a:cs typeface="Arial"/>
              </a:rPr>
              <a:t>	</a:t>
            </a:r>
            <a:r>
              <a:rPr lang="en-AU" sz="2400" i="1" spc="114" dirty="0">
                <a:cs typeface="Arial"/>
              </a:rPr>
              <a:t>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docker-compose stop</a:t>
            </a:r>
            <a:endParaRPr lang="en-AU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800" dirty="0"/>
              <a:t>Remove the containers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800" i="1" spc="114" dirty="0">
                <a:cs typeface="Arial"/>
              </a:rPr>
              <a:t>	</a:t>
            </a:r>
            <a:r>
              <a:rPr lang="en-AU" sz="2400" i="1" spc="114" dirty="0">
                <a:cs typeface="Arial"/>
                <a:hlinkClick r:id="rId5"/>
              </a:rPr>
              <a:t>Syntax</a:t>
            </a:r>
            <a:r>
              <a:rPr lang="en-AU" sz="2400" i="1" spc="114" dirty="0">
                <a:cs typeface="Arial"/>
              </a:rPr>
              <a:t>: docker-compose down [OPTIONS]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cs typeface="Arial"/>
              </a:rPr>
              <a:t>	E.g.: 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docker-compose down</a:t>
            </a:r>
            <a:endParaRPr lang="en-US" sz="28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6039" y="349250"/>
            <a:ext cx="487773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3600" spc="-5" dirty="0">
                <a:latin typeface="+mn-lt"/>
              </a:rPr>
              <a:t>Docker SWARM</a:t>
            </a:r>
            <a:endParaRPr sz="36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91AC3-94C0-0844-86BE-2089E4FF9F1E}"/>
              </a:ext>
            </a:extLst>
          </p:cNvPr>
          <p:cNvSpPr txBox="1"/>
          <p:nvPr/>
        </p:nvSpPr>
        <p:spPr>
          <a:xfrm>
            <a:off x="598606" y="1017057"/>
            <a:ext cx="9372600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800" dirty="0"/>
              <a:t>What is Docker SWARM (the correct name: Docker in SWARM mode)? </a:t>
            </a:r>
          </a:p>
          <a:p>
            <a:pPr lvl="1" algn="just"/>
            <a:endParaRPr lang="en-AU" sz="2800" dirty="0"/>
          </a:p>
          <a:p>
            <a:pPr lvl="1" algn="just"/>
            <a:r>
              <a:rPr lang="en-AU" sz="2800" dirty="0"/>
              <a:t>It is a Docker orchestration tool.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800" dirty="0"/>
              <a:t>Why Docker SWARM?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AU" sz="2800" dirty="0"/>
              <a:t>Hundreds of  containers to manage?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AU" sz="2800" dirty="0"/>
              <a:t>Scalability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AU" sz="2800" dirty="0"/>
              <a:t>Self-healing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AU" sz="2800" dirty="0"/>
              <a:t>Rolling updates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AU" sz="2800" dirty="0"/>
              <a:t>And more …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AU" sz="2800" dirty="0"/>
          </a:p>
          <a:p>
            <a:pPr algn="just"/>
            <a:endParaRPr lang="en-AU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468B7-B6BF-EC4B-8359-AD6CDB9850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100" y="3168650"/>
            <a:ext cx="4191000" cy="41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20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8300" y="120650"/>
            <a:ext cx="487773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3600" spc="-5" dirty="0">
                <a:latin typeface="+mn-lt"/>
              </a:rPr>
              <a:t>Docker SWARM</a:t>
            </a:r>
            <a:endParaRPr sz="36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91AC3-94C0-0844-86BE-2089E4FF9F1E}"/>
              </a:ext>
            </a:extLst>
          </p:cNvPr>
          <p:cNvSpPr txBox="1"/>
          <p:nvPr/>
        </p:nvSpPr>
        <p:spPr>
          <a:xfrm>
            <a:off x="598606" y="1017057"/>
            <a:ext cx="977729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2400" b="1" dirty="0"/>
              <a:t>Raft consensus group</a:t>
            </a:r>
            <a:r>
              <a:rPr lang="en-AU" sz="2400" dirty="0"/>
              <a:t> consists of internal distributed state store and all manager nodes.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2400" b="1" dirty="0"/>
              <a:t>Internal Distributed State Store</a:t>
            </a:r>
            <a:r>
              <a:rPr lang="en-AU" sz="2400" dirty="0"/>
              <a:t> is a built-in key-value store of Docker Swarm mode.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2400" b="1" dirty="0"/>
              <a:t>Manager Node </a:t>
            </a:r>
            <a:r>
              <a:rPr lang="en-AU" sz="2400" dirty="0"/>
              <a:t>conducts orchestration and management tasks. Docker Swarm mode allows multiple manager nodes in a cluster. However, only one of the manager nodes can be selected as a leader.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2400" b="1" dirty="0"/>
              <a:t>Worker Node</a:t>
            </a:r>
            <a:r>
              <a:rPr lang="en-AU" sz="2400" dirty="0"/>
              <a:t> receives and executes tasks directly from the manager node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2400" b="1" dirty="0"/>
              <a:t>Node Availability</a:t>
            </a:r>
            <a:r>
              <a:rPr lang="en-AU" sz="2400" dirty="0"/>
              <a:t>: In Docker Swarm mode, all nodes with ACTIVE availability can be assigned new tasks, even the manager node can assign itself new tasks (unless it is in DRAIN mode).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2400" b="1" dirty="0"/>
              <a:t>Service</a:t>
            </a:r>
            <a:r>
              <a:rPr lang="en-AU" sz="2400" dirty="0"/>
              <a:t> consists of one or more replica tasks which are specified by users when first creating the service.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2400" b="1" dirty="0"/>
              <a:t>Task</a:t>
            </a:r>
            <a:r>
              <a:rPr lang="en-AU" sz="2400" dirty="0"/>
              <a:t>: A task in Docker Swarm mode refers to the combination of a single docker container and commands of how it will be run. 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493505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6039" y="349250"/>
            <a:ext cx="487773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3600" spc="-5" dirty="0">
                <a:latin typeface="+mn-lt"/>
              </a:rPr>
              <a:t>Docker SWARM</a:t>
            </a:r>
            <a:endParaRPr sz="3600" dirty="0">
              <a:latin typeface="+mn-lt"/>
            </a:endParaRPr>
          </a:p>
        </p:txBody>
      </p:sp>
      <p:pic>
        <p:nvPicPr>
          <p:cNvPr id="5" name="Picture 4" descr="C:\Users\Ian Chen\AppData\Local\Microsoft\Windows\INetCache\Content.Word\swarm (3).png">
            <a:extLst>
              <a:ext uri="{FF2B5EF4-FFF2-40B4-BE49-F238E27FC236}">
                <a16:creationId xmlns:a16="http://schemas.microsoft.com/office/drawing/2014/main" id="{9B235AE4-A581-E94D-B55F-624100AA6A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961" y="1644650"/>
            <a:ext cx="9115887" cy="464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0457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7542" y="1615826"/>
            <a:ext cx="9658867" cy="51873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sz="2800" spc="190" dirty="0">
                <a:latin typeface="+mj-lt"/>
                <a:cs typeface="Arial"/>
              </a:rPr>
              <a:t>The </a:t>
            </a:r>
            <a:r>
              <a:rPr sz="2800" spc="-5" dirty="0">
                <a:latin typeface="+mj-lt"/>
                <a:cs typeface="Arial"/>
              </a:rPr>
              <a:t>many advantages </a:t>
            </a:r>
            <a:r>
              <a:rPr sz="2800" dirty="0">
                <a:latin typeface="+mj-lt"/>
                <a:cs typeface="Arial"/>
              </a:rPr>
              <a:t>of </a:t>
            </a:r>
            <a:r>
              <a:rPr sz="2800" spc="-5" dirty="0">
                <a:latin typeface="+mj-lt"/>
                <a:cs typeface="Arial"/>
              </a:rPr>
              <a:t>virtualization, </a:t>
            </a:r>
            <a:r>
              <a:rPr sz="2800" dirty="0">
                <a:latin typeface="+mj-lt"/>
                <a:cs typeface="Arial"/>
              </a:rPr>
              <a:t>such as </a:t>
            </a:r>
            <a:r>
              <a:rPr sz="2800" spc="-5" dirty="0">
                <a:latin typeface="+mj-lt"/>
                <a:cs typeface="Arial"/>
              </a:rPr>
              <a:t>application  containment </a:t>
            </a:r>
            <a:r>
              <a:rPr sz="2800" dirty="0">
                <a:latin typeface="+mj-lt"/>
                <a:cs typeface="Arial"/>
              </a:rPr>
              <a:t>and </a:t>
            </a:r>
            <a:r>
              <a:rPr sz="2800" spc="-5" dirty="0">
                <a:latin typeface="+mj-lt"/>
                <a:cs typeface="Arial"/>
              </a:rPr>
              <a:t>horizontal </a:t>
            </a:r>
            <a:r>
              <a:rPr sz="2800" spc="-15" dirty="0">
                <a:latin typeface="+mj-lt"/>
                <a:cs typeface="Arial"/>
              </a:rPr>
              <a:t>scalability, </a:t>
            </a:r>
            <a:r>
              <a:rPr sz="2800" spc="-5" dirty="0">
                <a:latin typeface="+mj-lt"/>
                <a:cs typeface="Arial"/>
              </a:rPr>
              <a:t>come </a:t>
            </a:r>
            <a:r>
              <a:rPr sz="2800" dirty="0">
                <a:latin typeface="+mj-lt"/>
                <a:cs typeface="Arial"/>
              </a:rPr>
              <a:t>at a </a:t>
            </a:r>
            <a:r>
              <a:rPr sz="2800" spc="-5" dirty="0">
                <a:latin typeface="+mj-lt"/>
                <a:cs typeface="Arial"/>
              </a:rPr>
              <a:t>cost: resources. </a:t>
            </a:r>
            <a:r>
              <a:rPr lang="en-AU" sz="2800" spc="-5" dirty="0">
                <a:latin typeface="+mj-lt"/>
                <a:cs typeface="Arial"/>
              </a:rPr>
              <a:t>The guest OS and binaries can give rise to duplications between VMs wasting server processors, memory and disk space and limiting the number of VMs each server can support.</a:t>
            </a:r>
          </a:p>
          <a:p>
            <a:pPr marL="342900" indent="-342900">
              <a:lnSpc>
                <a:spcPct val="100000"/>
              </a:lnSpc>
              <a:spcBef>
                <a:spcPts val="25"/>
              </a:spcBef>
              <a:buFont typeface="Arial" panose="020B0604020202020204" pitchFamily="34" charset="0"/>
              <a:buChar char="•"/>
            </a:pPr>
            <a:endParaRPr sz="2800" dirty="0">
              <a:latin typeface="+mj-lt"/>
              <a:cs typeface="Times New 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800" dirty="0">
                <a:latin typeface="+mj-lt"/>
                <a:cs typeface="Arial"/>
              </a:rPr>
              <a:t>Containerization allows </a:t>
            </a:r>
            <a:r>
              <a:rPr lang="en-AU" sz="2800" b="1" i="1" dirty="0">
                <a:latin typeface="+mj-lt"/>
                <a:cs typeface="Arial"/>
              </a:rPr>
              <a:t>virtual instances </a:t>
            </a:r>
            <a:r>
              <a:rPr lang="en-AU" sz="2800" dirty="0">
                <a:latin typeface="+mj-lt"/>
                <a:cs typeface="Arial"/>
              </a:rPr>
              <a:t>to share a single host OS (and associated drivers, binaries, libraries) to reduce these wasted resources since each container only holds the application and related binaries. The rest are shared among the containers.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BBA722A-8CEF-D644-8676-E54BC630FC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+mj-lt"/>
              </a:rPr>
              <a:t>Virtualization </a:t>
            </a:r>
            <a:r>
              <a:rPr sz="3600" dirty="0">
                <a:latin typeface="+mj-lt"/>
              </a:rPr>
              <a:t>vs</a:t>
            </a:r>
            <a:r>
              <a:rPr sz="3600" spc="-20" dirty="0">
                <a:latin typeface="+mj-lt"/>
              </a:rPr>
              <a:t> </a:t>
            </a:r>
            <a:r>
              <a:rPr sz="3600" spc="-5" dirty="0">
                <a:latin typeface="+mj-lt"/>
              </a:rPr>
              <a:t>Containerization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967" y="425450"/>
            <a:ext cx="886987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3600" spc="-5" dirty="0">
                <a:latin typeface="+mn-lt"/>
              </a:rPr>
              <a:t>Demo 4: Docker in SWARM mode</a:t>
            </a:r>
            <a:endParaRPr sz="36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91AC3-94C0-0844-86BE-2089E4FF9F1E}"/>
              </a:ext>
            </a:extLst>
          </p:cNvPr>
          <p:cNvSpPr txBox="1"/>
          <p:nvPr/>
        </p:nvSpPr>
        <p:spPr>
          <a:xfrm>
            <a:off x="348816" y="1187450"/>
            <a:ext cx="9872179" cy="614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2800" dirty="0">
                <a:hlinkClick r:id="rId3"/>
              </a:rPr>
              <a:t>Docker Machine</a:t>
            </a:r>
            <a:r>
              <a:rPr lang="en-AU" sz="2800" dirty="0"/>
              <a:t> lets you install Docker Engine on virtual hosts, and manage the hosts with docker-machine commands. You can use Docker Machine to create Docker hosts on a local computer, across a network, in a data centre, or on cloud providers.</a:t>
            </a:r>
          </a:p>
          <a:p>
            <a:pPr algn="just"/>
            <a:endParaRPr lang="en-AU" sz="2800" dirty="0"/>
          </a:p>
          <a:p>
            <a:pPr algn="just"/>
            <a:r>
              <a:rPr lang="en-AU" sz="2800" dirty="0"/>
              <a:t>In this demo we will create one manager and two workers.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cs typeface="Arial"/>
              <a:hlinkClick r:id="rId4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cs typeface="Arial"/>
                <a:hlinkClick r:id="rId4"/>
              </a:rPr>
              <a:t>Syntax</a:t>
            </a:r>
            <a:r>
              <a:rPr lang="en-AU" sz="2400" i="1" spc="114" dirty="0">
                <a:cs typeface="Arial"/>
              </a:rPr>
              <a:t>: docker-machine create [OPTIONS] [ARG…]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docker-machine create manager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docker-machine create worker1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docker-machine create worker2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cs typeface="Arial"/>
              </a:rPr>
              <a:t>For Windows users: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docker-machine create --driver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hyperv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\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--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hyperv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-virtual-switch &lt;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vswitch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-name&gt; manager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u="sng" dirty="0">
                <a:hlinkClick r:id="rId5"/>
              </a:rPr>
              <a:t>https://docs.docker.com/machine/drivers/hyper-v/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BBE4AF-06C5-994E-A9F9-E79B205F8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500" y="4235450"/>
            <a:ext cx="2533285" cy="30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30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761" y="273050"/>
            <a:ext cx="886987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3600" spc="-5" dirty="0">
                <a:latin typeface="+mn-lt"/>
              </a:rPr>
              <a:t>Demo 4: Create Docker Machines</a:t>
            </a:r>
            <a:endParaRPr sz="36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BCE00-9391-4B4F-A3BD-715875148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" y="1111250"/>
            <a:ext cx="10522858" cy="480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967" y="273050"/>
            <a:ext cx="886987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3600" spc="-5" dirty="0">
                <a:latin typeface="+mn-lt"/>
              </a:rPr>
              <a:t>Demo 4: Docker Machines</a:t>
            </a:r>
            <a:endParaRPr sz="36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F0667-A6EE-8044-A394-03EF6D3B217D}"/>
              </a:ext>
            </a:extLst>
          </p:cNvPr>
          <p:cNvSpPr txBox="1"/>
          <p:nvPr/>
        </p:nvSpPr>
        <p:spPr>
          <a:xfrm>
            <a:off x="348816" y="1187450"/>
            <a:ext cx="9872179" cy="4226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docker-machine ls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docker-machine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ssh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manager</a:t>
            </a:r>
          </a:p>
          <a:p>
            <a:pPr algn="just"/>
            <a:endParaRPr lang="en-AU" sz="2800" dirty="0"/>
          </a:p>
          <a:p>
            <a:pPr algn="just"/>
            <a:endParaRPr lang="en-AU" sz="2800" dirty="0"/>
          </a:p>
          <a:p>
            <a:pPr algn="just"/>
            <a:endParaRPr lang="en-AU" sz="2800" dirty="0"/>
          </a:p>
          <a:p>
            <a:pPr algn="just"/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56B39-56A1-574D-818C-6ACED63F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74" y="3854450"/>
            <a:ext cx="10004326" cy="27582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1D733C-9F6D-1B4A-AA9B-ECD9EAB92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39" y="1777529"/>
            <a:ext cx="10220995" cy="89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06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967" y="425450"/>
            <a:ext cx="886987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3600" spc="-5" dirty="0">
                <a:latin typeface="+mn-lt"/>
              </a:rPr>
              <a:t>Demo 4: Create a Docker SWARM</a:t>
            </a:r>
            <a:endParaRPr sz="36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F0667-A6EE-8044-A394-03EF6D3B217D}"/>
              </a:ext>
            </a:extLst>
          </p:cNvPr>
          <p:cNvSpPr txBox="1"/>
          <p:nvPr/>
        </p:nvSpPr>
        <p:spPr>
          <a:xfrm>
            <a:off x="410610" y="1111250"/>
            <a:ext cx="9872179" cy="397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cs typeface="Arial"/>
                <a:hlinkClick r:id="rId3"/>
              </a:rPr>
              <a:t>Syntax</a:t>
            </a:r>
            <a:r>
              <a:rPr lang="en-AU" sz="2400" i="1" spc="114" dirty="0">
                <a:cs typeface="Arial"/>
              </a:rPr>
              <a:t>: docker swarm </a:t>
            </a:r>
            <a:r>
              <a:rPr lang="en-AU" sz="2400" i="1" spc="114" dirty="0" err="1">
                <a:cs typeface="Arial"/>
              </a:rPr>
              <a:t>init</a:t>
            </a:r>
            <a:r>
              <a:rPr lang="en-AU" sz="2400" i="1" spc="114" dirty="0">
                <a:cs typeface="Arial"/>
              </a:rPr>
              <a:t> [OPTIONS]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 swarm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init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--advertise-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addr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192.168.99.100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docker-machine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ssh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manager docker swarm join-token manager</a:t>
            </a:r>
            <a:endParaRPr lang="en-AU" sz="2800" dirty="0"/>
          </a:p>
          <a:p>
            <a:pPr algn="just"/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58F2C-930D-8F4D-92F2-FAD9DA73D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93" y="2007734"/>
            <a:ext cx="10419773" cy="1974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868DEF-727E-AD4B-8D5B-F3A805217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93" y="4768850"/>
            <a:ext cx="10419773" cy="94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92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967" y="196850"/>
            <a:ext cx="886987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3600" spc="-5" dirty="0">
                <a:latin typeface="+mn-lt"/>
              </a:rPr>
              <a:t>Demo 4: Join a Docker SWARM</a:t>
            </a:r>
            <a:endParaRPr sz="36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F0667-A6EE-8044-A394-03EF6D3B217D}"/>
              </a:ext>
            </a:extLst>
          </p:cNvPr>
          <p:cNvSpPr txBox="1"/>
          <p:nvPr/>
        </p:nvSpPr>
        <p:spPr>
          <a:xfrm>
            <a:off x="-12700" y="882650"/>
            <a:ext cx="10541000" cy="6286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cs typeface="Arial"/>
                <a:hlinkClick r:id="rId3"/>
              </a:rPr>
              <a:t>Syntax</a:t>
            </a:r>
            <a:r>
              <a:rPr lang="en-AU" sz="2400" i="1" spc="114" dirty="0">
                <a:cs typeface="Arial"/>
              </a:rPr>
              <a:t>: docker swarm join [OPTIONS]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docker-machine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ssh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worker1 docker docker swarm join --token SWMTKN-1-2uj8tpltiekyk1e5n4dcugcokjo8a2cfuvgby9s8ru8jwgg6q2-f3xw8888sfw0ayvgrcuv4efam 192.168.99.100:2377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docker-machine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ssh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manager docker node ls 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978C3-BEFE-C343-B9D6-39A6C0982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2523151"/>
            <a:ext cx="10245997" cy="1118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CAE47B-E35A-0441-AE59-FB208DDD9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701" y="4886295"/>
            <a:ext cx="10245997" cy="10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76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967" y="425450"/>
            <a:ext cx="886987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3600" spc="-5" dirty="0">
                <a:latin typeface="+mn-lt"/>
              </a:rPr>
              <a:t>Demo 4: Create a Service</a:t>
            </a:r>
            <a:endParaRPr sz="36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F0667-A6EE-8044-A394-03EF6D3B217D}"/>
              </a:ext>
            </a:extLst>
          </p:cNvPr>
          <p:cNvSpPr txBox="1"/>
          <p:nvPr/>
        </p:nvSpPr>
        <p:spPr>
          <a:xfrm>
            <a:off x="739159" y="1195029"/>
            <a:ext cx="9091494" cy="5952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Create a service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cs typeface="Arial"/>
                <a:hlinkClick r:id="rId2"/>
              </a:rPr>
              <a:t>Syntax</a:t>
            </a:r>
            <a:r>
              <a:rPr lang="en-AU" sz="2400" i="1" spc="114" dirty="0">
                <a:cs typeface="Arial"/>
              </a:rPr>
              <a:t>: docker service create [OPTIONS] IMAGE [COMMAND]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docker-machine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ssh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manager docker service create --replicas 3 -p 8083:80 --name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nginx:alpine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List a service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cs typeface="Arial"/>
                <a:hlinkClick r:id="rId3"/>
              </a:rPr>
              <a:t>Syntax</a:t>
            </a:r>
            <a:r>
              <a:rPr lang="en-AU" sz="2400" i="1" spc="114" dirty="0">
                <a:cs typeface="Arial"/>
              </a:rPr>
              <a:t>: docker service ls [OPTIONS]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docker-machine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ssh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manager docker service ls</a:t>
            </a: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Check a service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cs typeface="Arial"/>
                <a:hlinkClick r:id="rId4"/>
              </a:rPr>
              <a:t>Syntax</a:t>
            </a:r>
            <a:r>
              <a:rPr lang="en-AU" sz="2400" i="1" spc="114" dirty="0">
                <a:cs typeface="Arial"/>
              </a:rPr>
              <a:t>: docker service </a:t>
            </a:r>
            <a:r>
              <a:rPr lang="en-AU" sz="2400" i="1" spc="114" dirty="0" err="1">
                <a:cs typeface="Arial"/>
              </a:rPr>
              <a:t>ps</a:t>
            </a:r>
            <a:r>
              <a:rPr lang="en-AU" sz="2400" i="1" spc="114" dirty="0">
                <a:cs typeface="Arial"/>
              </a:rPr>
              <a:t> [OPTIONS] SERVICE [SERVICE …]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docker-machine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ssh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manager docker service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ps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cs typeface="Arial"/>
              </a:rPr>
              <a:t>What if one of the containers stops?</a:t>
            </a: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cs typeface="Arial"/>
            </a:endParaRP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cs typeface="Arial"/>
              </a:rPr>
              <a:t>It is self-healing …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D17A8-3CFE-314A-A356-6360098F1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100" y="5486400"/>
            <a:ext cx="3670300" cy="207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FE96C6-C9A7-DA43-B5C9-6D3AF49A629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6900" y="5568081"/>
            <a:ext cx="3520112" cy="157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8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967" y="425450"/>
            <a:ext cx="886987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3600" spc="-5" dirty="0">
                <a:latin typeface="+mn-lt"/>
              </a:rPr>
              <a:t>Demo 4: Scaling and Rolling Update</a:t>
            </a:r>
            <a:endParaRPr sz="36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F0667-A6EE-8044-A394-03EF6D3B217D}"/>
              </a:ext>
            </a:extLst>
          </p:cNvPr>
          <p:cNvSpPr txBox="1"/>
          <p:nvPr/>
        </p:nvSpPr>
        <p:spPr>
          <a:xfrm>
            <a:off x="739159" y="1568450"/>
            <a:ext cx="9091494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Scale up / down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cs typeface="Arial"/>
                <a:hlinkClick r:id="rId2"/>
              </a:rPr>
              <a:t>Syntax</a:t>
            </a:r>
            <a:r>
              <a:rPr lang="en-AU" sz="2400" i="1" spc="114" dirty="0">
                <a:cs typeface="Arial"/>
              </a:rPr>
              <a:t>: docker service scale SERVICE=REPLICAS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docker-machine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ssh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manager docker service scale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=6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docker-machine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ssh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manager docker service scale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=2</a:t>
            </a: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marL="457200" indent="-457200" algn="just">
              <a:lnSpc>
                <a:spcPts val="2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AU" sz="2800" spc="114" dirty="0">
                <a:cs typeface="Arial"/>
              </a:rPr>
              <a:t>Rolling update</a:t>
            </a: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cs typeface="Arial"/>
                <a:hlinkClick r:id="rId3"/>
              </a:rPr>
              <a:t>Syntax</a:t>
            </a:r>
            <a:r>
              <a:rPr lang="en-AU" sz="2400" i="1" spc="114" dirty="0">
                <a:cs typeface="Arial"/>
              </a:rPr>
              <a:t>: docker service update [OPTIONS] SERVICE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docker-machine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ssh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 manager docker service update --image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alwynpan</a:t>
            </a:r>
            <a:r>
              <a:rPr lang="en-AU" sz="2400" i="1" spc="114" dirty="0">
                <a:solidFill>
                  <a:srgbClr val="0070C0"/>
                </a:solidFill>
                <a:cs typeface="Arial"/>
              </a:rPr>
              <a:t>/comp90024:demo1 </a:t>
            </a:r>
            <a:r>
              <a:rPr lang="en-AU" sz="2400" i="1" spc="114" dirty="0" err="1">
                <a:solidFill>
                  <a:srgbClr val="0070C0"/>
                </a:solidFill>
                <a:cs typeface="Arial"/>
              </a:rPr>
              <a:t>nginx</a:t>
            </a: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  <a:p>
            <a:pPr lvl="1" algn="just">
              <a:lnSpc>
                <a:spcPts val="2600"/>
              </a:lnSpc>
              <a:spcBef>
                <a:spcPts val="100"/>
              </a:spcBef>
            </a:pPr>
            <a:endParaRPr lang="en-AU" sz="2400" i="1" spc="114" dirty="0">
              <a:solidFill>
                <a:srgbClr val="0070C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7969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7811" y="401364"/>
            <a:ext cx="22174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+mj-lt"/>
              </a:rPr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1371" y="1416050"/>
            <a:ext cx="8750300" cy="4754507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Bigelow, S. J. (n.d.).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How is containerization different from virtualization?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Retrieved from Search Server Virtualization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i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Docker Inc. (n.d.). Docker. Retrieved from Docker: </a:t>
            </a:r>
            <a:r>
              <a:rPr lang="en-US" sz="2800" i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https://www.docker.com/</a:t>
            </a:r>
            <a:endParaRPr lang="en-US" sz="2800" i="1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i="1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i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Sysdig (29 Oct 2019). 2019 Docker Usage Report: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sz="2800" dirty="0">
                <a:hlinkClick r:id="rId3"/>
              </a:rPr>
              <a:t>https://sysdig.com/blog/sysdig-2019-container-usage-report/</a:t>
            </a:r>
            <a:endParaRPr lang="en-AU" sz="2800" i="1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 sz="2800" i="1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1496" y="402158"/>
            <a:ext cx="64312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+mj-lt"/>
              </a:rPr>
              <a:t>Virtualization </a:t>
            </a:r>
            <a:r>
              <a:rPr sz="3600" dirty="0">
                <a:latin typeface="+mj-lt"/>
              </a:rPr>
              <a:t>vs</a:t>
            </a:r>
            <a:r>
              <a:rPr sz="3600" spc="-20" dirty="0">
                <a:latin typeface="+mj-lt"/>
              </a:rPr>
              <a:t> </a:t>
            </a:r>
            <a:r>
              <a:rPr sz="3600" spc="-5" dirty="0">
                <a:latin typeface="+mj-lt"/>
              </a:rPr>
              <a:t>Containerization</a:t>
            </a:r>
          </a:p>
        </p:txBody>
      </p:sp>
      <p:pic>
        <p:nvPicPr>
          <p:cNvPr id="23" name="Picture 22" descr="C:\Users\Ian Chen\AppData\Local\Microsoft\Windows\INetCache\Content.Word\docker.png">
            <a:extLst>
              <a:ext uri="{FF2B5EF4-FFF2-40B4-BE49-F238E27FC236}">
                <a16:creationId xmlns:a16="http://schemas.microsoft.com/office/drawing/2014/main" id="{BB17D71A-530B-9D47-AFC4-013FD3A3BB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560" y="1568450"/>
            <a:ext cx="9267151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82AB49B-780B-0540-A9D1-BF2234D88B02}"/>
              </a:ext>
            </a:extLst>
          </p:cNvPr>
          <p:cNvSpPr/>
          <p:nvPr/>
        </p:nvSpPr>
        <p:spPr>
          <a:xfrm>
            <a:off x="698500" y="3092450"/>
            <a:ext cx="4480740" cy="1066800"/>
          </a:xfrm>
          <a:prstGeom prst="rect">
            <a:avLst/>
          </a:prstGeom>
          <a:solidFill>
            <a:srgbClr val="FFFF0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Virtualization Overhead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9536240-3F4E-4A4A-9CD3-5DB50F1A25F3}"/>
              </a:ext>
            </a:extLst>
          </p:cNvPr>
          <p:cNvSpPr/>
          <p:nvPr/>
        </p:nvSpPr>
        <p:spPr>
          <a:xfrm>
            <a:off x="5651500" y="3778250"/>
            <a:ext cx="4191000" cy="381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Shared Bins / Libs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553474"/>
              </p:ext>
            </p:extLst>
          </p:nvPr>
        </p:nvGraphicFramePr>
        <p:xfrm>
          <a:off x="1003300" y="1263650"/>
          <a:ext cx="8928734" cy="57588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47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01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400" b="1" spc="-5" dirty="0">
                          <a:latin typeface="+mj-lt"/>
                          <a:cs typeface="Arial"/>
                        </a:rPr>
                        <a:t>Parameter</a:t>
                      </a:r>
                      <a:endParaRPr sz="2400" dirty="0">
                        <a:latin typeface="+mj-lt"/>
                        <a:cs typeface="Arial"/>
                      </a:endParaRPr>
                    </a:p>
                  </a:txBody>
                  <a:tcPr marL="0" marR="0" marT="98425" marB="0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400" b="1" spc="-10" dirty="0">
                          <a:latin typeface="+mj-lt"/>
                          <a:cs typeface="Arial"/>
                        </a:rPr>
                        <a:t>Virtual</a:t>
                      </a:r>
                      <a:r>
                        <a:rPr sz="2400" b="1" spc="-15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2400" b="1" spc="-5" dirty="0">
                          <a:latin typeface="+mj-lt"/>
                          <a:cs typeface="Arial"/>
                        </a:rPr>
                        <a:t>Machines</a:t>
                      </a:r>
                      <a:endParaRPr sz="2400" dirty="0">
                        <a:latin typeface="+mj-lt"/>
                        <a:cs typeface="Arial"/>
                      </a:endParaRPr>
                    </a:p>
                  </a:txBody>
                  <a:tcPr marL="0" marR="0" marT="98425" marB="0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400" b="1" spc="-5" dirty="0">
                          <a:latin typeface="+mj-lt"/>
                          <a:cs typeface="Arial"/>
                        </a:rPr>
                        <a:t>Containers</a:t>
                      </a:r>
                      <a:endParaRPr sz="2400">
                        <a:latin typeface="+mj-lt"/>
                        <a:cs typeface="Arial"/>
                      </a:endParaRPr>
                    </a:p>
                  </a:txBody>
                  <a:tcPr marL="0" marR="0" marT="98425" marB="0"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97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000" b="1" spc="-5" dirty="0">
                          <a:latin typeface="+mj-lt"/>
                          <a:cs typeface="Arial"/>
                        </a:rPr>
                        <a:t>Guest</a:t>
                      </a:r>
                      <a:r>
                        <a:rPr sz="2000" b="1" spc="-15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2000" b="1" spc="-5" dirty="0">
                          <a:latin typeface="+mj-lt"/>
                          <a:cs typeface="Arial"/>
                        </a:rPr>
                        <a:t>OS</a:t>
                      </a:r>
                      <a:endParaRPr sz="2000">
                        <a:latin typeface="+mj-lt"/>
                        <a:cs typeface="Arial"/>
                      </a:endParaRPr>
                    </a:p>
                  </a:txBody>
                  <a:tcPr marL="0" marR="0" marT="89535" marB="0"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59385" marR="457834">
                        <a:lnSpc>
                          <a:spcPts val="2000"/>
                        </a:lnSpc>
                        <a:spcBef>
                          <a:spcPts val="1105"/>
                        </a:spcBef>
                      </a:pPr>
                      <a:r>
                        <a:rPr sz="2000" dirty="0">
                          <a:latin typeface="+mj-lt"/>
                          <a:cs typeface="Arial"/>
                        </a:rPr>
                        <a:t>Run on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virtual </a:t>
                      </a:r>
                      <a:r>
                        <a:rPr sz="2000" spc="-40" dirty="0">
                          <a:latin typeface="+mj-lt"/>
                          <a:cs typeface="Arial"/>
                        </a:rPr>
                        <a:t>HW,</a:t>
                      </a:r>
                      <a:r>
                        <a:rPr sz="2000" spc="-70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2000" dirty="0">
                          <a:latin typeface="+mj-lt"/>
                          <a:cs typeface="Arial"/>
                        </a:rPr>
                        <a:t>have 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their </a:t>
                      </a:r>
                      <a:r>
                        <a:rPr sz="2000" dirty="0">
                          <a:latin typeface="+mj-lt"/>
                          <a:cs typeface="Arial"/>
                        </a:rPr>
                        <a:t>own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OS</a:t>
                      </a:r>
                      <a:r>
                        <a:rPr sz="2000" spc="-20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kernels</a:t>
                      </a:r>
                      <a:endParaRPr sz="2000" dirty="0">
                        <a:latin typeface="+mj-lt"/>
                        <a:cs typeface="Arial"/>
                      </a:endParaRPr>
                    </a:p>
                  </a:txBody>
                  <a:tcPr marL="0" marR="0" marT="140335" marB="0"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000" spc="-5" dirty="0">
                          <a:latin typeface="+mj-lt"/>
                          <a:cs typeface="Arial"/>
                        </a:rPr>
                        <a:t>Share same OS</a:t>
                      </a:r>
                      <a:r>
                        <a:rPr sz="2000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kernel</a:t>
                      </a:r>
                      <a:endParaRPr sz="2000">
                        <a:latin typeface="+mj-lt"/>
                        <a:cs typeface="Arial"/>
                      </a:endParaRPr>
                    </a:p>
                  </a:txBody>
                  <a:tcPr marL="0" marR="0" marT="89535" marB="0"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97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000" b="1" spc="-5" dirty="0">
                          <a:latin typeface="+mj-lt"/>
                          <a:cs typeface="Arial"/>
                        </a:rPr>
                        <a:t>Communication</a:t>
                      </a:r>
                      <a:endParaRPr sz="2000">
                        <a:latin typeface="+mj-lt"/>
                        <a:cs typeface="Arial"/>
                      </a:endParaRPr>
                    </a:p>
                  </a:txBody>
                  <a:tcPr marL="0" marR="0" marT="8953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000" spc="-5" dirty="0">
                          <a:latin typeface="+mj-lt"/>
                          <a:cs typeface="Arial"/>
                        </a:rPr>
                        <a:t>Through Ethernet</a:t>
                      </a:r>
                      <a:r>
                        <a:rPr sz="2000" spc="-15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2000" dirty="0">
                          <a:latin typeface="+mj-lt"/>
                          <a:cs typeface="Arial"/>
                        </a:rPr>
                        <a:t>devices</a:t>
                      </a:r>
                      <a:endParaRPr sz="2000">
                        <a:latin typeface="+mj-lt"/>
                        <a:cs typeface="Arial"/>
                      </a:endParaRPr>
                    </a:p>
                  </a:txBody>
                  <a:tcPr marL="0" marR="0" marT="8953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508000">
                        <a:lnSpc>
                          <a:spcPts val="2000"/>
                        </a:lnSpc>
                        <a:spcBef>
                          <a:spcPts val="1105"/>
                        </a:spcBef>
                      </a:pPr>
                      <a:r>
                        <a:rPr sz="2000" spc="-5" dirty="0">
                          <a:latin typeface="+mj-lt"/>
                          <a:cs typeface="Arial"/>
                        </a:rPr>
                        <a:t>IPC mechanisms (pipes,  sockets)</a:t>
                      </a:r>
                      <a:endParaRPr sz="2000">
                        <a:latin typeface="+mj-lt"/>
                        <a:cs typeface="Arial"/>
                      </a:endParaRPr>
                    </a:p>
                  </a:txBody>
                  <a:tcPr marL="0" marR="0" marT="140335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54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000" b="1" spc="-5" dirty="0">
                          <a:latin typeface="+mj-lt"/>
                          <a:cs typeface="Arial"/>
                        </a:rPr>
                        <a:t>Security</a:t>
                      </a:r>
                      <a:endParaRPr sz="2000">
                        <a:latin typeface="+mj-lt"/>
                        <a:cs typeface="Arial"/>
                      </a:endParaRPr>
                    </a:p>
                  </a:txBody>
                  <a:tcPr marL="0" marR="0" marT="89535" marB="0"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000" dirty="0">
                          <a:latin typeface="+mj-lt"/>
                          <a:cs typeface="Arial"/>
                        </a:rPr>
                        <a:t>Depends on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the</a:t>
                      </a:r>
                      <a:r>
                        <a:rPr sz="2000" spc="-40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Hypervisor</a:t>
                      </a:r>
                      <a:endParaRPr sz="2000">
                        <a:latin typeface="+mj-lt"/>
                        <a:cs typeface="Arial"/>
                      </a:endParaRPr>
                    </a:p>
                  </a:txBody>
                  <a:tcPr marL="0" marR="0" marT="89535" marB="0"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000" spc="-5" dirty="0">
                          <a:latin typeface="+mj-lt"/>
                          <a:cs typeface="Arial"/>
                        </a:rPr>
                        <a:t>Requires </a:t>
                      </a:r>
                      <a:r>
                        <a:rPr sz="2000" dirty="0">
                          <a:latin typeface="+mj-lt"/>
                          <a:cs typeface="Arial"/>
                        </a:rPr>
                        <a:t>close</a:t>
                      </a:r>
                      <a:r>
                        <a:rPr sz="2000" spc="-10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scrutiny</a:t>
                      </a:r>
                      <a:endParaRPr sz="2000">
                        <a:latin typeface="+mj-lt"/>
                        <a:cs typeface="Arial"/>
                      </a:endParaRPr>
                    </a:p>
                  </a:txBody>
                  <a:tcPr marL="0" marR="0" marT="89535" marB="0"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marL="89535">
                        <a:lnSpc>
                          <a:spcPts val="2205"/>
                        </a:lnSpc>
                        <a:spcBef>
                          <a:spcPts val="705"/>
                        </a:spcBef>
                      </a:pPr>
                      <a:r>
                        <a:rPr sz="2000" b="1" spc="-5" dirty="0">
                          <a:latin typeface="+mj-lt"/>
                          <a:cs typeface="Arial"/>
                        </a:rPr>
                        <a:t>Performance</a:t>
                      </a:r>
                      <a:endParaRPr sz="2000">
                        <a:latin typeface="+mj-lt"/>
                        <a:cs typeface="Arial"/>
                      </a:endParaRPr>
                    </a:p>
                  </a:txBody>
                  <a:tcPr marL="0" marR="0" marT="8953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2205"/>
                        </a:lnSpc>
                        <a:spcBef>
                          <a:spcPts val="705"/>
                        </a:spcBef>
                      </a:pPr>
                      <a:r>
                        <a:rPr sz="2000" dirty="0">
                          <a:latin typeface="+mj-lt"/>
                          <a:cs typeface="Arial"/>
                        </a:rPr>
                        <a:t>Small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overhead</a:t>
                      </a:r>
                      <a:r>
                        <a:rPr sz="2000" spc="-10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incurs</a:t>
                      </a:r>
                      <a:endParaRPr sz="2000">
                        <a:latin typeface="+mj-lt"/>
                        <a:cs typeface="Arial"/>
                      </a:endParaRPr>
                    </a:p>
                  </a:txBody>
                  <a:tcPr marL="0" marR="0" marT="8953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2205"/>
                        </a:lnSpc>
                        <a:spcBef>
                          <a:spcPts val="705"/>
                        </a:spcBef>
                      </a:pPr>
                      <a:r>
                        <a:rPr sz="2000" dirty="0">
                          <a:latin typeface="+mj-lt"/>
                          <a:cs typeface="Arial"/>
                        </a:rPr>
                        <a:t>Near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native</a:t>
                      </a:r>
                      <a:r>
                        <a:rPr sz="2000" spc="-15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performance</a:t>
                      </a:r>
                      <a:endParaRPr sz="2000" dirty="0">
                        <a:latin typeface="+mj-lt"/>
                        <a:cs typeface="Arial"/>
                      </a:endParaRPr>
                    </a:p>
                  </a:txBody>
                  <a:tcPr marL="0" marR="0" marT="89535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900"/>
                        </a:lnSpc>
                      </a:pPr>
                      <a:r>
                        <a:rPr sz="2000" dirty="0">
                          <a:latin typeface="+mj-lt"/>
                          <a:cs typeface="Arial"/>
                        </a:rPr>
                        <a:t>when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instructions</a:t>
                      </a:r>
                      <a:r>
                        <a:rPr sz="2000" spc="-15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are</a:t>
                      </a:r>
                      <a:endParaRPr sz="2000">
                        <a:latin typeface="+mj-lt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900"/>
                        </a:lnSpc>
                      </a:pPr>
                      <a:r>
                        <a:rPr sz="2000" spc="-5" dirty="0">
                          <a:latin typeface="+mj-lt"/>
                          <a:cs typeface="Arial"/>
                        </a:rPr>
                        <a:t>translated from </a:t>
                      </a:r>
                      <a:r>
                        <a:rPr sz="2000" dirty="0">
                          <a:latin typeface="+mj-lt"/>
                          <a:cs typeface="Arial"/>
                        </a:rPr>
                        <a:t>guest</a:t>
                      </a:r>
                      <a:r>
                        <a:rPr sz="2000" spc="-15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to</a:t>
                      </a:r>
                      <a:endParaRPr sz="2000">
                        <a:latin typeface="+mj-lt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2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2095"/>
                        </a:lnSpc>
                      </a:pPr>
                      <a:r>
                        <a:rPr sz="2000" dirty="0">
                          <a:latin typeface="+mj-lt"/>
                          <a:cs typeface="Arial"/>
                        </a:rPr>
                        <a:t>host</a:t>
                      </a:r>
                      <a:r>
                        <a:rPr sz="2000" spc="-10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OS</a:t>
                      </a:r>
                      <a:endParaRPr sz="2000">
                        <a:latin typeface="+mj-lt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3294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000" b="1" spc="-5" dirty="0">
                          <a:latin typeface="+mj-lt"/>
                          <a:cs typeface="Arial"/>
                        </a:rPr>
                        <a:t>Isolation</a:t>
                      </a:r>
                      <a:endParaRPr sz="2000">
                        <a:latin typeface="+mj-lt"/>
                        <a:cs typeface="Arial"/>
                      </a:endParaRPr>
                    </a:p>
                  </a:txBody>
                  <a:tcPr marL="0" marR="0" marT="89535" marB="0"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59385" marR="331470">
                        <a:lnSpc>
                          <a:spcPts val="2000"/>
                        </a:lnSpc>
                        <a:spcBef>
                          <a:spcPts val="1105"/>
                        </a:spcBef>
                      </a:pPr>
                      <a:r>
                        <a:rPr sz="2000" spc="-5" dirty="0">
                          <a:latin typeface="+mj-lt"/>
                          <a:cs typeface="Arial"/>
                        </a:rPr>
                        <a:t>File systems </a:t>
                      </a:r>
                      <a:r>
                        <a:rPr sz="2000" dirty="0">
                          <a:latin typeface="+mj-lt"/>
                          <a:cs typeface="Arial"/>
                        </a:rPr>
                        <a:t>and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libraries  are </a:t>
                      </a:r>
                      <a:r>
                        <a:rPr sz="2000" dirty="0">
                          <a:latin typeface="+mj-lt"/>
                          <a:cs typeface="Arial"/>
                        </a:rPr>
                        <a:t>not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shared between  </a:t>
                      </a:r>
                      <a:r>
                        <a:rPr sz="2000" dirty="0">
                          <a:latin typeface="+mj-lt"/>
                          <a:cs typeface="Arial"/>
                        </a:rPr>
                        <a:t>guest and host</a:t>
                      </a:r>
                      <a:r>
                        <a:rPr sz="2000" spc="-35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OS</a:t>
                      </a:r>
                      <a:endParaRPr sz="2000">
                        <a:latin typeface="+mj-lt"/>
                        <a:cs typeface="Arial"/>
                      </a:endParaRPr>
                    </a:p>
                  </a:txBody>
                  <a:tcPr marL="0" marR="0" marT="140335" marB="0"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25730" marR="98425">
                        <a:lnSpc>
                          <a:spcPts val="2000"/>
                        </a:lnSpc>
                        <a:spcBef>
                          <a:spcPts val="1105"/>
                        </a:spcBef>
                      </a:pPr>
                      <a:r>
                        <a:rPr sz="2000" spc="-5" dirty="0">
                          <a:latin typeface="+mj-lt"/>
                          <a:cs typeface="Arial"/>
                        </a:rPr>
                        <a:t>File systems </a:t>
                      </a:r>
                      <a:r>
                        <a:rPr sz="2000" dirty="0">
                          <a:latin typeface="+mj-lt"/>
                          <a:cs typeface="Arial"/>
                        </a:rPr>
                        <a:t>can be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shared,  </a:t>
                      </a:r>
                      <a:r>
                        <a:rPr sz="2000" dirty="0">
                          <a:latin typeface="+mj-lt"/>
                          <a:cs typeface="Arial"/>
                        </a:rPr>
                        <a:t>and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libraries</a:t>
                      </a:r>
                      <a:r>
                        <a:rPr sz="2000" spc="-15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are</a:t>
                      </a:r>
                      <a:endParaRPr sz="2000" dirty="0">
                        <a:latin typeface="+mj-lt"/>
                        <a:cs typeface="Arial"/>
                      </a:endParaRPr>
                    </a:p>
                  </a:txBody>
                  <a:tcPr marL="0" marR="0" marT="140335" marB="0"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894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000" b="1" spc="-5" dirty="0">
                          <a:latin typeface="+mj-lt"/>
                          <a:cs typeface="Arial"/>
                        </a:rPr>
                        <a:t>Startup</a:t>
                      </a:r>
                      <a:r>
                        <a:rPr sz="2000" b="1" spc="-15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2000" b="1" spc="-5" dirty="0">
                          <a:latin typeface="+mj-lt"/>
                          <a:cs typeface="Arial"/>
                        </a:rPr>
                        <a:t>time</a:t>
                      </a:r>
                      <a:endParaRPr sz="2000">
                        <a:latin typeface="+mj-lt"/>
                        <a:cs typeface="Arial"/>
                      </a:endParaRPr>
                    </a:p>
                  </a:txBody>
                  <a:tcPr marL="0" marR="0" marT="8953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000" dirty="0">
                          <a:latin typeface="+mj-lt"/>
                          <a:cs typeface="Arial"/>
                        </a:rPr>
                        <a:t>Slow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 (minutes)</a:t>
                      </a:r>
                      <a:endParaRPr sz="2000">
                        <a:latin typeface="+mj-lt"/>
                        <a:cs typeface="Arial"/>
                      </a:endParaRPr>
                    </a:p>
                  </a:txBody>
                  <a:tcPr marL="0" marR="0" marT="8953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000" spc="-5" dirty="0">
                          <a:latin typeface="+mj-lt"/>
                          <a:cs typeface="Arial"/>
                        </a:rPr>
                        <a:t>Fast (a few</a:t>
                      </a:r>
                      <a:r>
                        <a:rPr sz="2000" spc="-10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2000" dirty="0">
                          <a:latin typeface="+mj-lt"/>
                          <a:cs typeface="Arial"/>
                        </a:rPr>
                        <a:t>seconds)</a:t>
                      </a:r>
                    </a:p>
                  </a:txBody>
                  <a:tcPr marL="0" marR="0" marT="89535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000" b="1" spc="-5" dirty="0">
                          <a:latin typeface="+mj-lt"/>
                          <a:cs typeface="Arial"/>
                        </a:rPr>
                        <a:t>Storage</a:t>
                      </a:r>
                      <a:endParaRPr sz="2000">
                        <a:latin typeface="+mj-lt"/>
                        <a:cs typeface="Arial"/>
                      </a:endParaRPr>
                    </a:p>
                  </a:txBody>
                  <a:tcPr marL="0" marR="0" marT="89535" marB="0"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000" spc="-5" dirty="0">
                          <a:latin typeface="+mj-lt"/>
                          <a:cs typeface="Arial"/>
                        </a:rPr>
                        <a:t>Large </a:t>
                      </a:r>
                      <a:r>
                        <a:rPr sz="2000" dirty="0">
                          <a:latin typeface="+mj-lt"/>
                          <a:cs typeface="Arial"/>
                        </a:rPr>
                        <a:t>size</a:t>
                      </a:r>
                      <a:endParaRPr sz="2000">
                        <a:latin typeface="+mj-lt"/>
                        <a:cs typeface="Arial"/>
                      </a:endParaRPr>
                    </a:p>
                  </a:txBody>
                  <a:tcPr marL="0" marR="0" marT="89535" marB="0"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000" dirty="0">
                          <a:latin typeface="+mj-lt"/>
                          <a:cs typeface="Arial"/>
                        </a:rPr>
                        <a:t>Small size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(most </a:t>
                      </a:r>
                      <a:r>
                        <a:rPr sz="2000" dirty="0">
                          <a:latin typeface="+mj-lt"/>
                          <a:cs typeface="Arial"/>
                        </a:rPr>
                        <a:t>is</a:t>
                      </a:r>
                      <a:r>
                        <a:rPr sz="2000" spc="-35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+mj-lt"/>
                          <a:cs typeface="Arial"/>
                        </a:rPr>
                        <a:t>re-use)</a:t>
                      </a:r>
                      <a:endParaRPr sz="2000" dirty="0">
                        <a:latin typeface="+mj-lt"/>
                        <a:cs typeface="Arial"/>
                      </a:endParaRPr>
                    </a:p>
                  </a:txBody>
                  <a:tcPr marL="0" marR="0" marT="89535" marB="0"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object 2">
            <a:extLst>
              <a:ext uri="{FF2B5EF4-FFF2-40B4-BE49-F238E27FC236}">
                <a16:creationId xmlns:a16="http://schemas.microsoft.com/office/drawing/2014/main" id="{0940E636-A654-E244-B111-B696AEE369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+mj-lt"/>
              </a:rPr>
              <a:t>Virtualization </a:t>
            </a:r>
            <a:r>
              <a:rPr sz="3600" dirty="0">
                <a:latin typeface="+mj-lt"/>
              </a:rPr>
              <a:t>vs</a:t>
            </a:r>
            <a:r>
              <a:rPr sz="3600" spc="-20" dirty="0">
                <a:latin typeface="+mj-lt"/>
              </a:rPr>
              <a:t> </a:t>
            </a:r>
            <a:r>
              <a:rPr sz="3600" spc="-5" dirty="0">
                <a:latin typeface="+mj-lt"/>
              </a:rPr>
              <a:t>Containerization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100" y="349250"/>
            <a:ext cx="10439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600" spc="-5" dirty="0">
                <a:latin typeface="+mj-lt"/>
              </a:rPr>
              <a:t>In the </a:t>
            </a:r>
            <a:r>
              <a:rPr lang="en-AU" sz="3600" dirty="0">
                <a:latin typeface="+mj-lt"/>
              </a:rPr>
              <a:t>Real </a:t>
            </a:r>
            <a:r>
              <a:rPr lang="en-AU" sz="3600" spc="-15" dirty="0">
                <a:latin typeface="+mj-lt"/>
              </a:rPr>
              <a:t>World, </a:t>
            </a:r>
            <a:r>
              <a:rPr lang="en-AU" sz="3600" dirty="0">
                <a:latin typeface="+mj-lt"/>
              </a:rPr>
              <a:t>VMs </a:t>
            </a:r>
            <a:r>
              <a:rPr lang="en-AU" sz="3600" spc="-5" dirty="0">
                <a:latin typeface="+mj-lt"/>
              </a:rPr>
              <a:t>and Containers</a:t>
            </a:r>
            <a:r>
              <a:rPr lang="en-AU" sz="3600" dirty="0">
                <a:latin typeface="+mj-lt"/>
              </a:rPr>
              <a:t> can/do </a:t>
            </a:r>
            <a:r>
              <a:rPr lang="en-AU" sz="3600" spc="-5" dirty="0">
                <a:latin typeface="+mj-lt"/>
              </a:rPr>
              <a:t>Co-exist</a:t>
            </a:r>
            <a:endParaRPr sz="3600" spc="-5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16C3C2-63E7-9A44-A63F-C2B76178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2" y="3213100"/>
            <a:ext cx="9661348" cy="3079750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43F5F2F2-9E4E-4444-9AED-836D9BC3B6FA}"/>
              </a:ext>
            </a:extLst>
          </p:cNvPr>
          <p:cNvSpPr txBox="1"/>
          <p:nvPr/>
        </p:nvSpPr>
        <p:spPr>
          <a:xfrm>
            <a:off x="622300" y="1415646"/>
            <a:ext cx="9372600" cy="1295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99000"/>
              </a:lnSpc>
              <a:spcBef>
                <a:spcPts val="125"/>
              </a:spcBef>
            </a:pPr>
            <a:r>
              <a:rPr sz="2800" spc="30" dirty="0">
                <a:latin typeface="+mj-lt"/>
                <a:cs typeface="Arial"/>
              </a:rPr>
              <a:t>When </a:t>
            </a:r>
            <a:r>
              <a:rPr sz="2800" spc="35" dirty="0">
                <a:latin typeface="+mj-lt"/>
                <a:cs typeface="Arial"/>
              </a:rPr>
              <a:t>deploying </a:t>
            </a:r>
            <a:r>
              <a:rPr sz="2800" spc="40" dirty="0">
                <a:latin typeface="+mj-lt"/>
                <a:cs typeface="Arial"/>
              </a:rPr>
              <a:t>applications </a:t>
            </a:r>
            <a:r>
              <a:rPr sz="2800" spc="25" dirty="0">
                <a:latin typeface="+mj-lt"/>
                <a:cs typeface="Arial"/>
              </a:rPr>
              <a:t>on the </a:t>
            </a:r>
            <a:r>
              <a:rPr sz="2800" spc="35" dirty="0">
                <a:latin typeface="+mj-lt"/>
                <a:cs typeface="Arial"/>
              </a:rPr>
              <a:t>cloud, </a:t>
            </a:r>
            <a:r>
              <a:rPr sz="2800" spc="25" dirty="0">
                <a:latin typeface="+mj-lt"/>
                <a:cs typeface="Arial"/>
              </a:rPr>
              <a:t>the </a:t>
            </a:r>
            <a:r>
              <a:rPr sz="2800" spc="50" dirty="0">
                <a:latin typeface="+mj-lt"/>
                <a:cs typeface="Arial"/>
              </a:rPr>
              <a:t>base  </a:t>
            </a:r>
            <a:r>
              <a:rPr sz="2800" spc="-5" dirty="0">
                <a:latin typeface="+mj-lt"/>
                <a:cs typeface="Arial"/>
              </a:rPr>
              <a:t>computation </a:t>
            </a:r>
            <a:r>
              <a:rPr sz="2800" dirty="0">
                <a:latin typeface="+mj-lt"/>
                <a:cs typeface="Arial"/>
              </a:rPr>
              <a:t>unit is a </a:t>
            </a:r>
            <a:r>
              <a:rPr sz="2800" spc="-10" dirty="0">
                <a:latin typeface="+mj-lt"/>
                <a:cs typeface="Arial"/>
              </a:rPr>
              <a:t>Virtual </a:t>
            </a:r>
            <a:r>
              <a:rPr sz="2800" spc="-5" dirty="0">
                <a:latin typeface="+mj-lt"/>
                <a:cs typeface="Arial"/>
              </a:rPr>
              <a:t>Machine</a:t>
            </a:r>
            <a:r>
              <a:rPr lang="en-AU" sz="2800" spc="-5" dirty="0">
                <a:latin typeface="+mj-lt"/>
                <a:cs typeface="Arial"/>
              </a:rPr>
              <a:t>. U</a:t>
            </a:r>
            <a:r>
              <a:rPr sz="2800" dirty="0">
                <a:latin typeface="+mj-lt"/>
                <a:cs typeface="Arial"/>
              </a:rPr>
              <a:t>sually Docker  </a:t>
            </a:r>
            <a:r>
              <a:rPr sz="2800" spc="-5" dirty="0">
                <a:latin typeface="+mj-lt"/>
                <a:cs typeface="Arial"/>
              </a:rPr>
              <a:t>containers are </a:t>
            </a:r>
            <a:r>
              <a:rPr sz="2800" dirty="0">
                <a:latin typeface="+mj-lt"/>
                <a:cs typeface="Arial"/>
              </a:rPr>
              <a:t>deployed on </a:t>
            </a:r>
            <a:r>
              <a:rPr sz="2800" spc="-5" dirty="0">
                <a:latin typeface="+mj-lt"/>
                <a:cs typeface="Arial"/>
              </a:rPr>
              <a:t>top </a:t>
            </a:r>
            <a:r>
              <a:rPr sz="2800" dirty="0">
                <a:latin typeface="+mj-lt"/>
                <a:cs typeface="Arial"/>
              </a:rPr>
              <a:t>of</a:t>
            </a:r>
            <a:r>
              <a:rPr sz="2800" spc="-5" dirty="0">
                <a:latin typeface="+mj-lt"/>
                <a:cs typeface="Arial"/>
              </a:rPr>
              <a:t> </a:t>
            </a:r>
            <a:r>
              <a:rPr sz="2800" dirty="0">
                <a:latin typeface="+mj-lt"/>
                <a:cs typeface="Arial"/>
              </a:rPr>
              <a:t>VMs.</a:t>
            </a:r>
          </a:p>
        </p:txBody>
      </p:sp>
    </p:spTree>
    <p:extLst>
      <p:ext uri="{BB962C8B-B14F-4D97-AF65-F5344CB8AC3E}">
        <p14:creationId xmlns:p14="http://schemas.microsoft.com/office/powerpoint/2010/main" val="945092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0247" y="402158"/>
            <a:ext cx="63938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+mj-lt"/>
              </a:rPr>
              <a:t>Are </a:t>
            </a:r>
            <a:r>
              <a:rPr sz="3600" spc="-5" dirty="0">
                <a:latin typeface="+mj-lt"/>
              </a:rPr>
              <a:t>Containers Better than</a:t>
            </a:r>
            <a:r>
              <a:rPr sz="3600" spc="-40" dirty="0">
                <a:latin typeface="+mj-lt"/>
              </a:rPr>
              <a:t> </a:t>
            </a:r>
            <a:r>
              <a:rPr sz="3600" dirty="0">
                <a:latin typeface="+mj-lt"/>
              </a:rPr>
              <a:t>VMs?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3700" y="1353082"/>
            <a:ext cx="10058400" cy="58042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+mj-lt"/>
                <a:cs typeface="Arial"/>
              </a:rPr>
              <a:t>It depends</a:t>
            </a:r>
            <a:r>
              <a:rPr lang="en-AU" sz="3600" spc="-5" dirty="0">
                <a:latin typeface="+mj-lt"/>
                <a:cs typeface="Arial"/>
              </a:rPr>
              <a:t> …</a:t>
            </a:r>
          </a:p>
          <a:p>
            <a:pPr marL="298450" marR="299085" indent="-285750" algn="just">
              <a:lnSpc>
                <a:spcPct val="102299"/>
              </a:lnSpc>
              <a:buFont typeface="Arial" panose="020B0604020202020204" pitchFamily="34" charset="0"/>
              <a:buChar char="•"/>
            </a:pPr>
            <a:endParaRPr lang="en-AU" sz="2800" spc="-5" dirty="0">
              <a:latin typeface="+mj-lt"/>
              <a:cs typeface="Arial"/>
            </a:endParaRPr>
          </a:p>
          <a:p>
            <a:pPr marL="298450" marR="299085" indent="-285750" algn="just">
              <a:lnSpc>
                <a:spcPct val="102299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latin typeface="+mj-lt"/>
                <a:cs typeface="Arial"/>
              </a:rPr>
              <a:t>The size of the task on hand</a:t>
            </a:r>
          </a:p>
          <a:p>
            <a:pPr marL="12700" marR="299085" algn="just">
              <a:lnSpc>
                <a:spcPct val="102299"/>
              </a:lnSpc>
            </a:pPr>
            <a:endParaRPr lang="en-AU" sz="2800" dirty="0">
              <a:latin typeface="+mj-lt"/>
              <a:cs typeface="Arial"/>
            </a:endParaRPr>
          </a:p>
          <a:p>
            <a:pPr marL="298450" marR="391795" indent="-285750" algn="just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latin typeface="+mj-lt"/>
                <a:cs typeface="Arial"/>
              </a:rPr>
              <a:t>The life span of the application</a:t>
            </a:r>
          </a:p>
          <a:p>
            <a:pPr marL="12700" marR="391795" algn="just">
              <a:lnSpc>
                <a:spcPts val="2600"/>
              </a:lnSpc>
            </a:pPr>
            <a:endParaRPr lang="en-AU" sz="2800" dirty="0">
              <a:latin typeface="+mj-lt"/>
              <a:cs typeface="Arial"/>
            </a:endParaRPr>
          </a:p>
          <a:p>
            <a:pPr marL="298450" marR="5080" indent="-285750" algn="just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latin typeface="+mj-lt"/>
                <a:cs typeface="Arial"/>
              </a:rPr>
              <a:t>Security concerns</a:t>
            </a:r>
          </a:p>
          <a:p>
            <a:pPr marL="12700" marR="5080" algn="just">
              <a:lnSpc>
                <a:spcPts val="2600"/>
              </a:lnSpc>
            </a:pPr>
            <a:endParaRPr lang="en-AU" sz="2800" spc="-5" dirty="0">
              <a:latin typeface="+mj-lt"/>
              <a:cs typeface="Arial"/>
            </a:endParaRPr>
          </a:p>
          <a:p>
            <a:pPr marL="2984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spc="-5" dirty="0">
                <a:latin typeface="+mj-lt"/>
                <a:cs typeface="Arial"/>
              </a:rPr>
              <a:t>Host operation system</a:t>
            </a:r>
          </a:p>
          <a:p>
            <a:pPr marL="12700" algn="just">
              <a:lnSpc>
                <a:spcPct val="100000"/>
              </a:lnSpc>
            </a:pPr>
            <a:endParaRPr lang="en-AU" sz="2800" spc="-5" dirty="0">
              <a:latin typeface="+mj-lt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lang="en-AU" sz="2800" b="1" spc="-5" dirty="0">
                <a:latin typeface="+mj-lt"/>
                <a:cs typeface="Arial"/>
                <a:hlinkClick r:id="rId2"/>
              </a:rPr>
              <a:t>Containers vs Virtual Machines: Which is a better fit for you?</a:t>
            </a:r>
            <a:endParaRPr lang="en-AU" sz="2800" b="1" spc="-5" dirty="0">
              <a:latin typeface="+mj-lt"/>
              <a:cs typeface="Arial"/>
            </a:endParaRPr>
          </a:p>
          <a:p>
            <a:pPr marL="12700" algn="just">
              <a:lnSpc>
                <a:spcPct val="100000"/>
              </a:lnSpc>
            </a:pPr>
            <a:endParaRPr lang="en-AU" sz="2800" spc="-5" dirty="0">
              <a:latin typeface="+mj-lt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lang="en-AU" sz="2800" b="1" spc="-5" dirty="0">
                <a:cs typeface="Arial"/>
                <a:hlinkClick r:id="rId3"/>
              </a:rPr>
              <a:t>Containers vs Virtual Machines: How to tell which is the right choice for your enterprise?</a:t>
            </a:r>
            <a:endParaRPr lang="en-AU" sz="2800" b="1" spc="-5" dirty="0">
              <a:latin typeface="+mj-lt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810E6-1311-A744-A23C-324A33412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0" y="1035050"/>
            <a:ext cx="4572000" cy="35184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46100" y="1111250"/>
            <a:ext cx="9658867" cy="56149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800" dirty="0">
                <a:latin typeface="+mj-lt"/>
                <a:cs typeface="Arial"/>
              </a:rPr>
              <a:t>Similar concept of resource isolation and allocation as a virtual machine.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AU" sz="2800" dirty="0">
              <a:latin typeface="+mj-lt"/>
              <a:cs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800" dirty="0">
                <a:latin typeface="+mj-lt"/>
                <a:cs typeface="Arial"/>
              </a:rPr>
              <a:t>Without bundling the entire hardware environment and full 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AU" sz="2800" dirty="0">
              <a:latin typeface="+mj-lt"/>
              <a:cs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AU" sz="2800" dirty="0">
              <a:latin typeface="+mj-lt"/>
              <a:cs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AU" sz="2800" dirty="0">
              <a:latin typeface="+mj-lt"/>
              <a:cs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AU" sz="2800" dirty="0">
              <a:latin typeface="+mj-lt"/>
              <a:cs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AU" sz="2800" dirty="0">
              <a:latin typeface="+mj-lt"/>
              <a:cs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AU" sz="2800" dirty="0">
              <a:latin typeface="+mj-lt"/>
              <a:cs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AU" sz="2800" dirty="0">
              <a:latin typeface="+mj-lt"/>
              <a:cs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AU" sz="2800" dirty="0">
              <a:latin typeface="+mj-lt"/>
              <a:cs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sz="2800" dirty="0">
              <a:latin typeface="+mj-lt"/>
              <a:cs typeface="Times New Roman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BBA722A-8CEF-D644-8676-E54BC630FC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6961" y="402158"/>
            <a:ext cx="635773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3600" spc="-10" dirty="0">
                <a:latin typeface="+mj-lt"/>
              </a:rPr>
              <a:t>What is a Container?</a:t>
            </a:r>
            <a:endParaRPr sz="3600" spc="-5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67E2D3-283E-E243-AA7D-A81F2162E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00" y="3397250"/>
            <a:ext cx="457200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0C84E0-F92C-6743-A55E-21E3A83F3E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980" y="3397250"/>
            <a:ext cx="503772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08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2810</Words>
  <Application>Microsoft Macintosh PowerPoint</Application>
  <PresentationFormat>Custom</PresentationFormat>
  <Paragraphs>458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Symbol</vt:lpstr>
      <vt:lpstr>Wingdings</vt:lpstr>
      <vt:lpstr>Office Theme</vt:lpstr>
      <vt:lpstr>PowerPoint Presentation</vt:lpstr>
      <vt:lpstr>Outlines</vt:lpstr>
      <vt:lpstr>Containerization</vt:lpstr>
      <vt:lpstr>Virtualization vs Containerization</vt:lpstr>
      <vt:lpstr>Virtualization vs Containerization</vt:lpstr>
      <vt:lpstr>Virtualization vs Containerization</vt:lpstr>
      <vt:lpstr>In the Real World, VMs and Containers can/do Co-exist</vt:lpstr>
      <vt:lpstr>Are Containers Better than VMs?</vt:lpstr>
      <vt:lpstr>What is a Container?</vt:lpstr>
      <vt:lpstr>What container runtimes are in use?</vt:lpstr>
      <vt:lpstr>What are Container Orchestration Tools?</vt:lpstr>
      <vt:lpstr>Container Orchestration Tools</vt:lpstr>
      <vt:lpstr>Introduction to Docker</vt:lpstr>
      <vt:lpstr>Docker</vt:lpstr>
      <vt:lpstr>Docker</vt:lpstr>
      <vt:lpstr>Install Docker</vt:lpstr>
      <vt:lpstr>A Bit of Docker Nomenclature</vt:lpstr>
      <vt:lpstr>Manage Data in Docker</vt:lpstr>
      <vt:lpstr>Networking</vt:lpstr>
      <vt:lpstr>Networking</vt:lpstr>
      <vt:lpstr>Networking</vt:lpstr>
      <vt:lpstr>Hands-on</vt:lpstr>
      <vt:lpstr>Docker Image</vt:lpstr>
      <vt:lpstr>Login to a Docker Registry</vt:lpstr>
      <vt:lpstr>Pulling a Docker Image</vt:lpstr>
      <vt:lpstr>Pushing a Docker Image</vt:lpstr>
      <vt:lpstr>Pushing a Docker Image</vt:lpstr>
      <vt:lpstr>Run a Docker Container</vt:lpstr>
      <vt:lpstr>List Docker Containers</vt:lpstr>
      <vt:lpstr>Stop / Restart / Remove  a Docker Container</vt:lpstr>
      <vt:lpstr>Running a Shell within a Container</vt:lpstr>
      <vt:lpstr>Demo 1: Manage data in Docker</vt:lpstr>
      <vt:lpstr>What's in a Dockerfile</vt:lpstr>
      <vt:lpstr>ENTRYPOINT</vt:lpstr>
      <vt:lpstr>Demo 2: Create an image</vt:lpstr>
      <vt:lpstr>Demo 3: WordPress + MySQL + phpMyAdmin</vt:lpstr>
      <vt:lpstr>Docker SWARM</vt:lpstr>
      <vt:lpstr>Docker SWARM</vt:lpstr>
      <vt:lpstr>Docker SWARM</vt:lpstr>
      <vt:lpstr>Demo 4: Docker in SWARM mode</vt:lpstr>
      <vt:lpstr>Demo 4: Create Docker Machines</vt:lpstr>
      <vt:lpstr>Demo 4: Docker Machines</vt:lpstr>
      <vt:lpstr>Demo 4: Create a Docker SWARM</vt:lpstr>
      <vt:lpstr>Demo 4: Join a Docker SWARM</vt:lpstr>
      <vt:lpstr>Demo 4: Create a Service</vt:lpstr>
      <vt:lpstr>Demo 4: Scaling and Rolling Update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Alwyn Pan</dc:creator>
  <cp:lastModifiedBy>Alwyn Pan</cp:lastModifiedBy>
  <cp:revision>16</cp:revision>
  <dcterms:created xsi:type="dcterms:W3CDTF">2020-03-28T06:30:04Z</dcterms:created>
  <dcterms:modified xsi:type="dcterms:W3CDTF">2020-03-29T11:29:11Z</dcterms:modified>
</cp:coreProperties>
</file>